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8"/>
  </p:notesMasterIdLst>
  <p:handoutMasterIdLst>
    <p:handoutMasterId r:id="rId42"/>
  </p:handoutMasterIdLst>
  <p:sldIdLst>
    <p:sldId id="256" r:id="rId3"/>
    <p:sldId id="260" r:id="rId4"/>
    <p:sldId id="376" r:id="rId5"/>
    <p:sldId id="331" r:id="rId6"/>
    <p:sldId id="286" r:id="rId7"/>
    <p:sldId id="287" r:id="rId8"/>
    <p:sldId id="288" r:id="rId9"/>
    <p:sldId id="290" r:id="rId10"/>
    <p:sldId id="332" r:id="rId11"/>
    <p:sldId id="333" r:id="rId12"/>
    <p:sldId id="291" r:id="rId13"/>
    <p:sldId id="292" r:id="rId14"/>
    <p:sldId id="293" r:id="rId15"/>
    <p:sldId id="295" r:id="rId16"/>
    <p:sldId id="294" r:id="rId17"/>
    <p:sldId id="297" r:id="rId18"/>
    <p:sldId id="298" r:id="rId19"/>
    <p:sldId id="300" r:id="rId20"/>
    <p:sldId id="334" r:id="rId21"/>
    <p:sldId id="301" r:id="rId22"/>
    <p:sldId id="302" r:id="rId23"/>
    <p:sldId id="303" r:id="rId24"/>
    <p:sldId id="305" r:id="rId25"/>
    <p:sldId id="306" r:id="rId26"/>
    <p:sldId id="307" r:id="rId27"/>
    <p:sldId id="308" r:id="rId29"/>
    <p:sldId id="309" r:id="rId30"/>
    <p:sldId id="327" r:id="rId31"/>
    <p:sldId id="336" r:id="rId32"/>
    <p:sldId id="338" r:id="rId33"/>
    <p:sldId id="337" r:id="rId34"/>
    <p:sldId id="339" r:id="rId35"/>
    <p:sldId id="340" r:id="rId36"/>
    <p:sldId id="341" r:id="rId37"/>
    <p:sldId id="342" r:id="rId38"/>
    <p:sldId id="378" r:id="rId39"/>
    <p:sldId id="379" r:id="rId40"/>
    <p:sldId id="284" r:id="rId41"/>
  </p:sldIdLst>
  <p:sldSz cx="9144000" cy="6858000" type="screen4x3"/>
  <p:notesSz cx="10234295" cy="7099300"/>
  <p:defaultTextStyle>
    <a:defPPr>
      <a:defRPr lang="ko-KR"/>
    </a:defPPr>
    <a:lvl1pPr algn="l" rtl="0" fontAlgn="base">
      <a:spcBef>
        <a:spcPct val="0"/>
      </a:spcBef>
      <a:spcAft>
        <a:spcPct val="0"/>
      </a:spcAft>
      <a:defRPr sz="2800" b="1" kern="1200">
        <a:solidFill>
          <a:srgbClr val="660066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800" b="1" kern="1200">
        <a:solidFill>
          <a:srgbClr val="660066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800" b="1" kern="1200">
        <a:solidFill>
          <a:srgbClr val="660066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800" b="1" kern="1200">
        <a:solidFill>
          <a:srgbClr val="660066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800" b="1" kern="1200">
        <a:solidFill>
          <a:srgbClr val="660066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800" b="1" kern="1200">
        <a:solidFill>
          <a:srgbClr val="660066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800" b="1" kern="1200">
        <a:solidFill>
          <a:srgbClr val="660066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800" b="1" kern="1200">
        <a:solidFill>
          <a:srgbClr val="660066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800" b="1" kern="1200">
        <a:solidFill>
          <a:srgbClr val="660066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66"/>
    <a:srgbClr val="9900CC"/>
    <a:srgbClr val="00FF00"/>
    <a:srgbClr val="0000CC"/>
    <a:srgbClr val="663300"/>
    <a:srgbClr val="FFFFFF"/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0" autoAdjust="0"/>
    <p:restoredTop sz="74015" autoAdjust="0"/>
  </p:normalViewPr>
  <p:slideViewPr>
    <p:cSldViewPr>
      <p:cViewPr varScale="1">
        <p:scale>
          <a:sx n="66" d="100"/>
          <a:sy n="66" d="100"/>
        </p:scale>
        <p:origin x="1877" y="43"/>
      </p:cViewPr>
      <p:guideLst>
        <p:guide orient="horz" pos="2160"/>
        <p:guide pos="2902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5" d="100"/>
          <a:sy n="75" d="100"/>
        </p:scale>
        <p:origin x="-912" y="-96"/>
      </p:cViewPr>
      <p:guideLst>
        <p:guide orient="horz" pos="2236"/>
        <p:guide pos="324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handoutMaster" Target="handoutMasters/handoutMaster1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742692"/>
            <a:ext cx="4434999" cy="35496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>
            <a:lvl1pPr latinLnBrk="1">
              <a:defRPr kumimoji="1" sz="1300" b="0">
                <a:solidFill>
                  <a:schemeClr val="tx1"/>
                </a:solidFill>
                <a:latin typeface="굴림" pitchFamily="34" charset="-127"/>
                <a:ea typeface="굴림" pitchFamily="34" charset="-127"/>
              </a:defRPr>
            </a:lvl1pPr>
          </a:lstStyle>
          <a:p>
            <a:endParaRPr lang="en-US" altLang="zh-CN"/>
          </a:p>
        </p:txBody>
      </p:sp>
      <p:sp>
        <p:nvSpPr>
          <p:cNvPr id="2631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797838" y="6742692"/>
            <a:ext cx="4434999" cy="35496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>
            <a:lvl1pPr algn="r" latinLnBrk="1">
              <a:defRPr kumimoji="1" sz="1300" b="0">
                <a:solidFill>
                  <a:schemeClr val="tx1"/>
                </a:solidFill>
                <a:latin typeface="굴림" pitchFamily="34" charset="-127"/>
                <a:ea typeface="굴림" pitchFamily="34" charset="-127"/>
              </a:defRPr>
            </a:lvl1pPr>
          </a:lstStyle>
          <a:p>
            <a:fld id="{8A55EEFA-6BC3-40BE-A314-61F94A91ECE3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6.png>
</file>

<file path=ppt/media/image19.jpeg>
</file>

<file path=ppt/media/image2.jpeg>
</file>

<file path=ppt/media/image20.png>
</file>

<file path=ppt/media/image21.png>
</file>

<file path=ppt/media/image23.png>
</file>

<file path=ppt/media/image24.png>
</file>

<file path=ppt/media/image26.jpeg>
</file>

<file path=ppt/media/image27.png>
</file>

<file path=ppt/media/image3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434999" cy="35496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>
            <a:lvl1pPr latinLnBrk="1">
              <a:defRPr kumimoji="1" sz="1300" b="0">
                <a:solidFill>
                  <a:schemeClr val="tx1"/>
                </a:solidFill>
                <a:latin typeface="굴림" pitchFamily="34" charset="-127"/>
                <a:ea typeface="굴림" pitchFamily="34" charset="-127"/>
              </a:defRPr>
            </a:lvl1pPr>
          </a:lstStyle>
          <a:p>
            <a:endParaRPr lang="zh-CN" altLang="en-US"/>
          </a:p>
        </p:txBody>
      </p:sp>
      <p:sp>
        <p:nvSpPr>
          <p:cNvPr id="27750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797838" y="0"/>
            <a:ext cx="4434999" cy="35496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>
            <a:lvl1pPr algn="r" latinLnBrk="1">
              <a:defRPr kumimoji="1" sz="1300" b="0">
                <a:solidFill>
                  <a:schemeClr val="tx1"/>
                </a:solidFill>
                <a:latin typeface="굴림" pitchFamily="34" charset="-127"/>
                <a:ea typeface="굴림" pitchFamily="34" charset="-127"/>
              </a:defRPr>
            </a:lvl1pPr>
          </a:lstStyle>
          <a:p>
            <a:endParaRPr lang="en-US" altLang="zh-CN"/>
          </a:p>
        </p:txBody>
      </p:sp>
      <p:sp>
        <p:nvSpPr>
          <p:cNvPr id="277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341688" y="531813"/>
            <a:ext cx="3551237" cy="26622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27750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023462" y="3372168"/>
            <a:ext cx="8187690" cy="31946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27751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742692"/>
            <a:ext cx="4434999" cy="35496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>
            <a:lvl1pPr latinLnBrk="1">
              <a:defRPr kumimoji="1" sz="1300" b="0">
                <a:solidFill>
                  <a:schemeClr val="tx1"/>
                </a:solidFill>
                <a:latin typeface="굴림" pitchFamily="34" charset="-127"/>
                <a:ea typeface="굴림" pitchFamily="34" charset="-127"/>
              </a:defRPr>
            </a:lvl1pPr>
          </a:lstStyle>
          <a:p>
            <a:endParaRPr lang="en-US" altLang="zh-CN"/>
          </a:p>
        </p:txBody>
      </p:sp>
      <p:sp>
        <p:nvSpPr>
          <p:cNvPr id="27751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797838" y="6742692"/>
            <a:ext cx="4434999" cy="35496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>
            <a:lvl1pPr algn="r" latinLnBrk="1">
              <a:defRPr kumimoji="1" sz="1300" b="0">
                <a:solidFill>
                  <a:schemeClr val="tx1"/>
                </a:solidFill>
                <a:latin typeface="굴림" pitchFamily="34" charset="-127"/>
                <a:ea typeface="굴림" pitchFamily="34" charset="-127"/>
              </a:defRPr>
            </a:lvl1pPr>
          </a:lstStyle>
          <a:p>
            <a:fld id="{FD366D0C-D10A-4A1E-B5CF-A651A5A5874A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굴림" pitchFamily="34" charset="-127"/>
        <a:ea typeface="宋体" panose="02010600030101010101" pitchFamily="2" charset="-122"/>
        <a:cs typeface="+mn-cs"/>
      </a:defRPr>
    </a:lvl1pPr>
    <a:lvl2pPr marL="4572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굴림" pitchFamily="34" charset="-127"/>
        <a:ea typeface="宋体" panose="02010600030101010101" pitchFamily="2" charset="-122"/>
        <a:cs typeface="+mn-cs"/>
      </a:defRPr>
    </a:lvl2pPr>
    <a:lvl3pPr marL="9144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굴림" pitchFamily="34" charset="-127"/>
        <a:ea typeface="宋体" panose="02010600030101010101" pitchFamily="2" charset="-122"/>
        <a:cs typeface="+mn-cs"/>
      </a:defRPr>
    </a:lvl3pPr>
    <a:lvl4pPr marL="13716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굴림" pitchFamily="34" charset="-127"/>
        <a:ea typeface="宋体" panose="02010600030101010101" pitchFamily="2" charset="-122"/>
        <a:cs typeface="+mn-cs"/>
      </a:defRPr>
    </a:lvl4pPr>
    <a:lvl5pPr marL="18288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굴림" pitchFamily="34" charset="-127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制定计划：确定软件目标，选定实施方案，弄清项目开发的限制条件；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lvl="0"/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风险分析：分析评估所选方案，考虑如何识别和消除风险；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lvl="0"/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实施工程：实施软件开发和验证；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lvl="0"/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客户评估：评价开发工作，提出修正建议，制定下一步计划。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螺旋模型由风险驱动，强调可选方案和约束条件从而支持软件的重用，有助于将软件质量作为特殊目标融入产品开发之中。但是，螺旋模型也有一定的限制条件，具体如下：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lvl="0"/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螺旋模型强调风险分析，但要求许多客户接受和相信这种分析，并做出相关反应是不容易的。因此，这种模型往往适应于内部的大规模软件开发；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lvl="0"/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如果执行风险分析将大大影响项目的利润，那么进行风险分析毫无意义，因此，螺旋模型只适合于大规模软件项目；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lvl="0"/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软件开发人员应该擅长寻找可能的风险，准确地分析风险，否则将会带来更大的风险。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该模型的每个螺旋迭代首先是确定该阶段的目标，完成这些目标的选择方案及其约束条件，然后从风险角度分析方案的开发策略，努力排除各种潜在的风险，这个过程有时需要通过建造原型来完成。如果某些风险不能排除，该方案立即终止，否则启动下一个开发步骤。最后，评价该阶段的结果，并设计下一个阶段的迭代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66D0C-D10A-4A1E-B5CF-A651A5A5874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迭代式开发。即整个开发过程被分为几个迭代周期，每个迭代周期是一个定长或不定长的时间块，每个迭代周期持续的时间一般较短，通常为一到六周。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增量交付。产品是在每个迭代周期结束时被逐步交付使用，而不是在整个开发过程结束的时候一次性交付使用。每次交付的都是可以被部署到用户应用环境中被用户使用的、能给用户带来即时效益和价值的产品。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开发团队和用户反馈推动产品开发。敏捷开发方法主张用户能够全程参与到整个开发过程中。这使需求变化和用户反馈能被动态管理并及时集成到产品中。同时，团队对于用户的需求也能及时提供反馈意见。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持续集成。新的功能或需求变化总是尽可能频繁地被整合到产品中。一些项目是在每个迭代周期结束的时候集成，有些项目则每天都在做集成（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Daily Build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）。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开发团队自我管理。拥有一个积极的、自我管理的、具备自由交流风格的开发团队，是每个敏捷项目必不可少的条件。人是敏捷开发的核心，敏捷开发总是以人为中心建立开发的过程和机制，而非把过程和机制强加给人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0" lvl="0" indent="0">
              <a:buFont typeface="Arial" panose="020B0604020202020204" pitchFamily="34" charset="0"/>
              <a:buNone/>
            </a:pP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r>
              <a:rPr lang="zh-CN" altLang="en-US" b="1" dirty="0" smtClean="0"/>
              <a:t>敏捷软件开发宣言</a:t>
            </a:r>
            <a:endParaRPr lang="en-US" altLang="zh-CN" b="1" dirty="0" smtClean="0"/>
          </a:p>
          <a:p>
            <a:pPr marL="228600" indent="-228600">
              <a:buFont typeface="+mj-lt"/>
              <a:buAutoNum type="arabicPeriod"/>
            </a:pPr>
            <a:r>
              <a:rPr lang="zh-CN" altLang="en-US" dirty="0" smtClean="0"/>
              <a:t>个体和交互胜过过程和工具</a:t>
            </a:r>
            <a:endParaRPr lang="en-US" altLang="zh-CN" dirty="0" smtClean="0"/>
          </a:p>
          <a:p>
            <a:pPr marL="228600" indent="-228600">
              <a:buFont typeface="+mj-lt"/>
              <a:buAutoNum type="arabicPeriod"/>
            </a:pPr>
            <a:r>
              <a:rPr lang="zh-CN" altLang="en-US" dirty="0" smtClean="0"/>
              <a:t>可以工作的软件胜过面面俱到的文档</a:t>
            </a:r>
            <a:endParaRPr lang="en-US" altLang="zh-CN" dirty="0" smtClean="0"/>
          </a:p>
          <a:p>
            <a:pPr marL="228600" indent="-228600">
              <a:buFont typeface="+mj-lt"/>
              <a:buAutoNum type="arabicPeriod"/>
            </a:pPr>
            <a:r>
              <a:rPr lang="zh-CN" altLang="en-US" dirty="0" smtClean="0"/>
              <a:t>客户合作胜过合同谈判</a:t>
            </a:r>
            <a:endParaRPr lang="en-US" altLang="zh-CN" dirty="0" smtClean="0"/>
          </a:p>
          <a:p>
            <a:pPr marL="228600" indent="-228600">
              <a:buFont typeface="+mj-lt"/>
              <a:buAutoNum type="arabicPeriod"/>
            </a:pPr>
            <a:r>
              <a:rPr lang="zh-CN" altLang="en-US" dirty="0" smtClean="0"/>
              <a:t>响应变化胜过遵循计划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66D0C-D10A-4A1E-B5CF-A651A5A5874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精确。它将带给用户真正需要的软件系统。瀑布模型通常会在产品起点与最终结果之间计划出一条直线，然后沿着直线不断往前走。然而当项目到达终点时，用户通常会发现那已经不是他们想去的地方。而敏捷方法则采用小步的方式向前走，每走完一步，都需要及时调整并为下一步确定当前的方向，直到真正的终点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质量。敏捷方法对每一次迭代周期的质量都有严格要求。一些敏捷方法如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XP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等，甚至使用测试驱动开发（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test-driven development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），即在正式开发功能代码之前，先开发该功能的测试代码。这些都对敏捷项目的整个开发周期提供了可靠的质量保证。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速度。敏捷开发提倡避免较大的前期规划，认为那是一种很大的浪费。因为很多预先计划的东西都会发生改变，大规模的前期规划通常是徒劳的。敏捷团队只专注于开发项目中当前最需要的、最具价值的部分，这样能很快地投入开发。另外，较短的迭代周期使团队成员能迅速进入开发状态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丰厚的投资回报率（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ROI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）。在敏捷开发过程中，最具价值的功能总是被优先开发，这样能给客户带来最大的投资回报率。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高效的自我管理团队。这既是采用敏捷开发的必然结果，也是推动敏捷开发不断前进的动力。敏捷开发要求团队成员必须积极主动，自我管理。在这样的团队中工作，每个团队成员的技术能力、交流、社交、表达和领导能力也都能得以提高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66D0C-D10A-4A1E-B5CF-A651A5A5874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66D0C-D10A-4A1E-B5CF-A651A5A5874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具有以下的价值观或原则：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互动交流。团队成员不是通过文档来交流，文档不是必须的。团队成员之间通过日常沟通、简单设计、测试、系统隐喻以及代码本身来沟通产品需求和系统设计。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反馈。反馈是一种信息的交流，能使系统更加完善。反馈也和交流密切相关，客户的实际使用、功能测试、单元测试等都能为开发团队提供反馈信息。同时，开发团队也可以通过估计和设计用户案例的方式将信息反馈给客户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简单。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XP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提倡简单的设计、简单的解决方案。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XP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总是从一个简单的系统入手，并且只创建今天（而不是明天）需要的功能模块。因为它认为，创建明天需要的功能模块可能会由于需求的变化而成为浪费。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勇气。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XP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在这一点所要达到的目的是鼓励一些应对较高风险的良好做法。例如，它要求程序员尽可能频繁地重构代码，必须删除过时的代码，不解决技术难题就不罢休，等等。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团队。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XP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提倡团队合作，相互尊重。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XP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굴림" pitchFamily="34" charset="-127"/>
                <a:ea typeface="宋体" panose="02010600030101010101" pitchFamily="2" charset="-122"/>
                <a:cs typeface="+mn-cs"/>
              </a:rPr>
              <a:t>以建立并激励团队为一项重要任务。同时它把互相尊重和实际的开发习惯相结合。比如，为了尊重其他团队成员的劳动成果，每个人不得将未通过单元测试的代码集成到系统中。因此，每个人的代码质量必须过关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굴림" pitchFamily="34" charset="-127"/>
              <a:ea typeface="宋体" panose="02010600030101010101" pitchFamily="2" charset="-122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66D0C-D10A-4A1E-B5CF-A651A5A5874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66D0C-D10A-4A1E-B5CF-A651A5A5874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057" name="Picture 9" descr="BB10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80225"/>
          </a:xfrm>
          <a:prstGeom prst="rect">
            <a:avLst/>
          </a:prstGeom>
          <a:noFill/>
        </p:spPr>
      </p:pic>
      <p:sp>
        <p:nvSpPr>
          <p:cNvPr id="258055" name="Rectangle 7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58056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>
                <a:latin typeface="Times" pitchFamily="18" charset="0"/>
              </a:defRPr>
            </a:lvl1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ECAA9-E0D2-4DFD-ACD5-A5F65323BCCF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03BEDC-9A15-4B19-BF77-E6AA190C6A8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1071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1071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6BEC920-CC46-4BAE-8942-99FBA7D240C2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B35C30C-12E7-4D08-BD97-9EB63797D578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61071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92125" y="6524625"/>
            <a:ext cx="2133600" cy="260350"/>
          </a:xfrm>
        </p:spPr>
        <p:txBody>
          <a:bodyPr/>
          <a:lstStyle>
            <a:lvl1pPr>
              <a:defRPr/>
            </a:lvl1pPr>
          </a:lstStyle>
          <a:p>
            <a:fld id="{A1B24DC1-7488-423F-AE70-9775269B71E9}" type="datetime1">
              <a:rPr lang="zh-CN" altLang="en-US"/>
            </a:fld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59125" y="6524625"/>
            <a:ext cx="2895600" cy="2603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88125" y="6524625"/>
            <a:ext cx="2133600" cy="260350"/>
          </a:xfrm>
        </p:spPr>
        <p:txBody>
          <a:bodyPr/>
          <a:lstStyle>
            <a:lvl1pPr>
              <a:defRPr/>
            </a:lvl1pPr>
          </a:lstStyle>
          <a:p>
            <a:fld id="{7350F6FC-D648-4BF9-B87E-07EB8E88F249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7815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7815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92125" y="6524625"/>
            <a:ext cx="2133600" cy="260350"/>
          </a:xfrm>
        </p:spPr>
        <p:txBody>
          <a:bodyPr/>
          <a:lstStyle>
            <a:lvl1pPr>
              <a:defRPr/>
            </a:lvl1pPr>
          </a:lstStyle>
          <a:p>
            <a:fld id="{B86F9389-12C4-4247-968E-C47EDCBD725F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59125" y="6524625"/>
            <a:ext cx="2895600" cy="2603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88125" y="6524625"/>
            <a:ext cx="2133600" cy="260350"/>
          </a:xfrm>
        </p:spPr>
        <p:txBody>
          <a:bodyPr/>
          <a:lstStyle>
            <a:lvl1pPr>
              <a:defRPr/>
            </a:lvl1pPr>
          </a:lstStyle>
          <a:p>
            <a:fld id="{A2925A22-C291-4619-8DE5-1466D5657D86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标题，内容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7815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7815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92125" y="6524625"/>
            <a:ext cx="2133600" cy="260350"/>
          </a:xfrm>
        </p:spPr>
        <p:txBody>
          <a:bodyPr/>
          <a:lstStyle>
            <a:lvl1pPr>
              <a:defRPr/>
            </a:lvl1pPr>
          </a:lstStyle>
          <a:p>
            <a:fld id="{21A4EE87-47EB-46AC-BB2D-2FC487F7E9F3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59125" y="6524625"/>
            <a:ext cx="2895600" cy="2603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88125" y="6524625"/>
            <a:ext cx="2133600" cy="260350"/>
          </a:xfrm>
        </p:spPr>
        <p:txBody>
          <a:bodyPr/>
          <a:lstStyle>
            <a:lvl1pPr>
              <a:defRPr/>
            </a:lvl1pPr>
          </a:lstStyle>
          <a:p>
            <a:fld id="{7A40B6B2-2BAE-4A3C-8000-C2A99BB22B6C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D2F3A57-D589-4FD1-AB9A-6B028753DD88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ED4149F-95AC-4F65-ACDC-7659C37B20A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605FF52-3488-4FAE-B002-49A1E00DDD27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274B8F-DD59-42E7-84B9-88EDEAD5819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781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781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4A7B755-4406-4220-BCB7-DBBA13AFF9E1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9FD873-8642-4791-A5FB-9DC8266EF7C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2522217-4EA5-4D17-8536-365F8F3C3285}" type="datetime1">
              <a:rPr lang="zh-CN" altLang="en-US"/>
            </a:fld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FF883C8-4FE1-4D98-9AD6-025239D74776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5A81F0F-69C7-438E-B26C-B0BA8849EFCA}" type="datetime1">
              <a:rPr lang="zh-CN" altLang="en-US"/>
            </a:fld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1BADAE-4ED1-48AB-A66D-0A40DACFB376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9660DBD-4453-4F71-8D52-4257C15DB805}" type="datetime1">
              <a:rPr lang="zh-CN" altLang="en-US"/>
            </a:fld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4A06EB-37FF-4B0D-9E3C-30D73C78557C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5C349D9-C188-44C9-9DD3-8759485F6BED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88A6661-E019-4148-B71B-F05408132332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7495AD1-0C90-4BD5-8187-67DABB0719A4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30DD44-2DE6-4752-9B48-1F77E4594AD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image" Target="../media/image3.jpeg"/><Relationship Id="rId15" Type="http://schemas.openxmlformats.org/officeDocument/2006/relationships/image" Target="../media/image2.jpe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031" name="Picture 7" descr="nbg10_2"/>
          <p:cNvPicPr>
            <a:picLocks noChangeAspect="1" noChangeArrowheads="1"/>
          </p:cNvPicPr>
          <p:nvPr userDrawn="1"/>
        </p:nvPicPr>
        <p:blipFill>
          <a:blip r:embed="rId1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257032" name="Picture 8" descr="nbg10_2_1"/>
          <p:cNvPicPr>
            <a:picLocks noChangeAspect="1" noChangeArrowheads="1"/>
          </p:cNvPicPr>
          <p:nvPr userDrawn="1"/>
        </p:nvPicPr>
        <p:blipFill>
          <a:blip r:embed="rId16"/>
          <a:srcRect/>
          <a:stretch>
            <a:fillRect/>
          </a:stretch>
        </p:blipFill>
        <p:spPr bwMode="auto">
          <a:xfrm>
            <a:off x="0" y="847725"/>
            <a:ext cx="2660650" cy="1089025"/>
          </a:xfrm>
          <a:prstGeom prst="rect">
            <a:avLst/>
          </a:prstGeom>
          <a:noFill/>
        </p:spPr>
      </p:pic>
      <p:sp>
        <p:nvSpPr>
          <p:cNvPr id="257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257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7815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257036" name="Rectangle 1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92125" y="6524625"/>
            <a:ext cx="2133600" cy="260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latinLnBrk="1">
              <a:defRPr kumimoji="1" sz="1400" b="0">
                <a:solidFill>
                  <a:schemeClr val="tx1"/>
                </a:solidFill>
              </a:defRPr>
            </a:lvl1pPr>
          </a:lstStyle>
          <a:p>
            <a:fld id="{F8720EC6-206B-4D40-A30F-02D83D896CDB}" type="datetime1">
              <a:rPr lang="zh-CN" altLang="en-US"/>
            </a:fld>
            <a:endParaRPr lang="en-US" altLang="zh-CN"/>
          </a:p>
        </p:txBody>
      </p:sp>
      <p:sp>
        <p:nvSpPr>
          <p:cNvPr id="257037" name="Rectangle 1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59125" y="6524625"/>
            <a:ext cx="2895600" cy="260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latinLnBrk="1">
              <a:defRPr kumimoji="1" sz="1400" b="0">
                <a:solidFill>
                  <a:schemeClr val="tx1"/>
                </a:solidFill>
                <a:latin typeface="굴림" pitchFamily="34" charset="-127"/>
              </a:defRPr>
            </a:lvl1pPr>
          </a:lstStyle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25703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88125" y="6524625"/>
            <a:ext cx="2133600" cy="260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latinLnBrk="1">
              <a:defRPr kumimoji="1" sz="1400" b="0">
                <a:solidFill>
                  <a:schemeClr val="tx1"/>
                </a:solidFill>
                <a:latin typeface="+mn-lt"/>
                <a:ea typeface="굴림" pitchFamily="34" charset="-127"/>
              </a:defRPr>
            </a:lvl1pPr>
          </a:lstStyle>
          <a:p>
            <a:fld id="{49490EF7-E71D-4D04-83BC-86756195044B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iming>
    <p:tnLst>
      <p:par>
        <p:cTn id="1" dur="indefinite" restart="never" nodeType="tmRoot"/>
      </p:par>
    </p:tnLst>
  </p:timing>
  <p:hf hdr="0"/>
  <p:txStyles>
    <p:titleStyle>
      <a:lvl1pPr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b="1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b="1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1.emf"/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3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jpeg"/></Relationships>
</file>

<file path=ppt/slides/_rels/slide3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oleObject" Target="../embeddings/oleObject1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jpe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124325"/>
            <a:ext cx="6400800" cy="17526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zh-CN" altLang="en-US" sz="2400" b="0" dirty="0"/>
          </a:p>
          <a:p>
            <a:pPr>
              <a:lnSpc>
                <a:spcPct val="90000"/>
              </a:lnSpc>
            </a:pPr>
            <a:r>
              <a:rPr lang="zh-CN" altLang="en-US" sz="2400" b="0" dirty="0"/>
              <a:t>大连理工大学软件学院</a:t>
            </a:r>
            <a:endParaRPr lang="en-US" altLang="zh-CN" sz="2400" b="0" dirty="0">
              <a:solidFill>
                <a:srgbClr val="0000FF"/>
              </a:solidFill>
              <a:latin typeface="Tahoma" panose="020B0604030504040204" pitchFamily="34" charset="0"/>
            </a:endParaRPr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600" dirty="0"/>
              <a:t>软件工程</a:t>
            </a:r>
            <a:endParaRPr lang="zh-CN" altLang="en-US" sz="6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软件测试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431800"/>
            <a:r>
              <a:rPr lang="zh-CN" altLang="en-US" sz="2800" dirty="0"/>
              <a:t>程序编码后需要对</a:t>
            </a:r>
            <a:r>
              <a:rPr lang="zh-CN" altLang="en-US" sz="2800" dirty="0">
                <a:solidFill>
                  <a:srgbClr val="FF0000"/>
                </a:solidFill>
              </a:rPr>
              <a:t>代码</a:t>
            </a:r>
            <a:r>
              <a:rPr lang="zh-CN" altLang="en-US" sz="2800" dirty="0"/>
              <a:t>进行严密的测试，以发现软件在整个设计过程中存在的问题并加以纠正</a:t>
            </a:r>
            <a:r>
              <a:rPr lang="zh-CN" altLang="en-US" sz="2800" dirty="0" smtClean="0"/>
              <a:t>。</a:t>
            </a:r>
            <a:endParaRPr lang="en-US" altLang="zh-CN" sz="2800" dirty="0" smtClean="0"/>
          </a:p>
          <a:p>
            <a:pPr indent="-431800"/>
            <a:r>
              <a:rPr lang="zh-CN" altLang="en-US" sz="2800" dirty="0" smtClean="0"/>
              <a:t>测试</a:t>
            </a:r>
            <a:r>
              <a:rPr lang="zh-CN" altLang="en-US" sz="2800" dirty="0"/>
              <a:t>的环节可分为</a:t>
            </a:r>
            <a:r>
              <a:rPr lang="zh-CN" altLang="en-US" sz="2800" dirty="0">
                <a:solidFill>
                  <a:srgbClr val="C00000"/>
                </a:solidFill>
              </a:rPr>
              <a:t>单元测试、集成测试及系统测试</a:t>
            </a:r>
            <a:r>
              <a:rPr lang="zh-CN" altLang="en-US" sz="2800" dirty="0"/>
              <a:t>三个阶段进行</a:t>
            </a:r>
            <a:r>
              <a:rPr lang="zh-CN" altLang="en-US" sz="2800" dirty="0" smtClean="0"/>
              <a:t>。</a:t>
            </a:r>
            <a:endParaRPr lang="en-US" altLang="zh-CN" sz="2800" dirty="0" smtClean="0"/>
          </a:p>
          <a:p>
            <a:pPr indent="-431800"/>
            <a:r>
              <a:rPr lang="zh-CN" altLang="en-US" sz="2800" dirty="0" smtClean="0"/>
              <a:t>测试</a:t>
            </a:r>
            <a:r>
              <a:rPr lang="zh-CN" altLang="en-US" sz="2800" dirty="0"/>
              <a:t>方法主要包括</a:t>
            </a:r>
            <a:r>
              <a:rPr lang="zh-CN" altLang="en-US" sz="2800" dirty="0">
                <a:solidFill>
                  <a:srgbClr val="C00000"/>
                </a:solidFill>
              </a:rPr>
              <a:t>黑盒和白盒方法</a:t>
            </a:r>
            <a:r>
              <a:rPr lang="zh-CN" altLang="en-US" sz="2800" dirty="0"/>
              <a:t>。</a:t>
            </a:r>
            <a:endParaRPr lang="zh-CN" altLang="en-US" sz="2800" dirty="0"/>
          </a:p>
          <a:p>
            <a:pPr indent="-431800"/>
            <a:r>
              <a:rPr lang="zh-CN" altLang="en-US" sz="2800" dirty="0"/>
              <a:t>测试过程需要建立详细的测试计划、编写测试用例、记录并分析测试结果，以保证测试过程实施的有效性，避免测试的随意性。</a:t>
            </a:r>
            <a:endParaRPr lang="zh-CN" altLang="en-US" sz="2800" dirty="0"/>
          </a:p>
          <a:p>
            <a:pPr indent="-431800"/>
            <a:endParaRPr lang="zh-CN" altLang="en-US" sz="28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3A57-D589-4FD1-AB9A-6B028753DD88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149F-95AC-4F65-ACDC-7659C37B20A4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软件维护</a:t>
            </a:r>
            <a:endParaRPr lang="zh-CN" altLang="en-US" dirty="0"/>
          </a:p>
        </p:txBody>
      </p:sp>
      <p:sp>
        <p:nvSpPr>
          <p:cNvPr id="662530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zh-CN" altLang="en-US" sz="2800" dirty="0" smtClean="0">
                <a:latin typeface="宋体" panose="02010600030101010101" pitchFamily="2" charset="-122"/>
              </a:rPr>
              <a:t>软件维护</a:t>
            </a:r>
            <a:r>
              <a:rPr lang="zh-CN" altLang="en-US" sz="2800" dirty="0">
                <a:latin typeface="宋体" panose="02010600030101010101" pitchFamily="2" charset="-122"/>
              </a:rPr>
              <a:t>是软件生命周期中持续时间最长的阶段，是为软件能够持续适应用户的要求延续软件使用寿命的活动</a:t>
            </a:r>
            <a:r>
              <a:rPr lang="zh-CN" altLang="en-US" sz="2800" dirty="0" smtClean="0">
                <a:latin typeface="宋体" panose="02010600030101010101" pitchFamily="2" charset="-122"/>
              </a:rPr>
              <a:t>。</a:t>
            </a:r>
            <a:endParaRPr lang="zh-CN" altLang="en-US" sz="2800" dirty="0">
              <a:latin typeface="宋体" panose="02010600030101010101" pitchFamily="2" charset="-122"/>
            </a:endParaRPr>
          </a:p>
          <a:p>
            <a:pPr marL="916305" lvl="1" indent="-376555">
              <a:lnSpc>
                <a:spcPct val="110000"/>
              </a:lnSpc>
            </a:pPr>
            <a:r>
              <a:rPr lang="zh-CN" altLang="en-US" sz="2400" dirty="0" smtClean="0">
                <a:solidFill>
                  <a:srgbClr val="C00000"/>
                </a:solidFill>
                <a:latin typeface="宋体" panose="02010600030101010101" pitchFamily="2" charset="-122"/>
              </a:rPr>
              <a:t>改正性维护</a:t>
            </a:r>
            <a:r>
              <a:rPr lang="zh-CN" altLang="en-US" sz="2400" dirty="0" smtClean="0">
                <a:latin typeface="宋体" panose="02010600030101010101" pitchFamily="2" charset="-122"/>
              </a:rPr>
              <a:t>：诊断</a:t>
            </a:r>
            <a:r>
              <a:rPr lang="zh-CN" altLang="en-US" sz="2400" dirty="0">
                <a:latin typeface="宋体" panose="02010600030101010101" pitchFamily="2" charset="-122"/>
              </a:rPr>
              <a:t>和改正在使用过程中发现的软件错误；</a:t>
            </a:r>
            <a:endParaRPr lang="zh-CN" altLang="en-US" sz="2400" dirty="0">
              <a:latin typeface="宋体" panose="02010600030101010101" pitchFamily="2" charset="-122"/>
            </a:endParaRPr>
          </a:p>
          <a:p>
            <a:pPr marL="916305" lvl="1" indent="-376555">
              <a:lnSpc>
                <a:spcPct val="110000"/>
              </a:lnSpc>
            </a:pPr>
            <a:r>
              <a:rPr lang="zh-CN" altLang="en-US" sz="2400" dirty="0" smtClean="0">
                <a:solidFill>
                  <a:srgbClr val="C00000"/>
                </a:solidFill>
                <a:latin typeface="宋体" panose="02010600030101010101" pitchFamily="2" charset="-122"/>
              </a:rPr>
              <a:t>适应性维护</a:t>
            </a:r>
            <a:r>
              <a:rPr lang="zh-CN" altLang="en-US" sz="2400" dirty="0" smtClean="0">
                <a:latin typeface="宋体" panose="02010600030101010101" pitchFamily="2" charset="-122"/>
              </a:rPr>
              <a:t>：修改</a:t>
            </a:r>
            <a:r>
              <a:rPr lang="zh-CN" altLang="en-US" sz="2400" dirty="0">
                <a:latin typeface="宋体" panose="02010600030101010101" pitchFamily="2" charset="-122"/>
              </a:rPr>
              <a:t>软件以适应环境的变化；</a:t>
            </a:r>
            <a:endParaRPr lang="zh-CN" altLang="en-US" sz="2400" dirty="0">
              <a:latin typeface="宋体" panose="02010600030101010101" pitchFamily="2" charset="-122"/>
            </a:endParaRPr>
          </a:p>
          <a:p>
            <a:pPr marL="916305" lvl="1" indent="-376555">
              <a:lnSpc>
                <a:spcPct val="110000"/>
              </a:lnSpc>
            </a:pPr>
            <a:r>
              <a:rPr lang="zh-CN" altLang="en-US" sz="2400" dirty="0">
                <a:solidFill>
                  <a:srgbClr val="C00000"/>
                </a:solidFill>
                <a:latin typeface="宋体" panose="02010600030101010101" pitchFamily="2" charset="-122"/>
              </a:rPr>
              <a:t>完善性</a:t>
            </a:r>
            <a:r>
              <a:rPr lang="zh-CN" altLang="en-US" sz="2400" dirty="0" smtClean="0">
                <a:solidFill>
                  <a:srgbClr val="C00000"/>
                </a:solidFill>
                <a:latin typeface="宋体" panose="02010600030101010101" pitchFamily="2" charset="-122"/>
              </a:rPr>
              <a:t>维护</a:t>
            </a:r>
            <a:r>
              <a:rPr lang="zh-CN" altLang="en-US" sz="2400" dirty="0" smtClean="0">
                <a:latin typeface="宋体" panose="02010600030101010101" pitchFamily="2" charset="-122"/>
              </a:rPr>
              <a:t>：根据</a:t>
            </a:r>
            <a:r>
              <a:rPr lang="zh-CN" altLang="en-US" sz="2400" dirty="0">
                <a:latin typeface="宋体" panose="02010600030101010101" pitchFamily="2" charset="-122"/>
              </a:rPr>
              <a:t>用户的要求改进或扩充软件使</a:t>
            </a:r>
            <a:r>
              <a:rPr lang="zh-CN" altLang="en-US" sz="2400" dirty="0"/>
              <a:t>它更完善；</a:t>
            </a:r>
            <a:endParaRPr lang="zh-CN" altLang="en-US" sz="2400" dirty="0"/>
          </a:p>
          <a:p>
            <a:pPr marL="916305" lvl="1" indent="-376555">
              <a:lnSpc>
                <a:spcPct val="110000"/>
              </a:lnSpc>
            </a:pPr>
            <a:r>
              <a:rPr lang="zh-CN" altLang="en-US" sz="2400" dirty="0" smtClean="0">
                <a:solidFill>
                  <a:srgbClr val="C00000"/>
                </a:solidFill>
              </a:rPr>
              <a:t>预防性维护</a:t>
            </a:r>
            <a:r>
              <a:rPr lang="zh-CN" altLang="en-US" sz="2400" dirty="0" smtClean="0"/>
              <a:t>：修改</a:t>
            </a:r>
            <a:r>
              <a:rPr lang="zh-CN" altLang="en-US" sz="2400" dirty="0"/>
              <a:t>软件为将来的维护活动预先做准备。</a:t>
            </a:r>
            <a:endParaRPr lang="zh-CN" altLang="en-US" sz="2400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B4F-3298-4A1E-BFCB-7643A5683DAD}" type="datetime1">
              <a:rPr lang="zh-CN" altLang="en-US"/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C48E-5B15-4596-8A79-27A5C4E92E4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3C613-3D4B-4B6B-8EA4-86E8FCB9F327}" type="datetime1">
              <a:rPr lang="zh-CN" altLang="en-US"/>
            </a:fld>
            <a:endParaRPr lang="en-US" altLang="zh-CN"/>
          </a:p>
        </p:txBody>
      </p:sp>
      <p:sp>
        <p:nvSpPr>
          <p:cNvPr id="1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2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CBE13-26B8-4F4B-9C75-021A7D157740}" type="slidenum">
              <a:rPr lang="zh-CN" altLang="en-US"/>
            </a:fld>
            <a:endParaRPr lang="en-US" altLang="zh-CN"/>
          </a:p>
        </p:txBody>
      </p:sp>
      <p:sp>
        <p:nvSpPr>
          <p:cNvPr id="66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传统生命周期模型</a:t>
            </a:r>
            <a:endParaRPr lang="zh-CN" altLang="en-US" dirty="0"/>
          </a:p>
        </p:txBody>
      </p:sp>
      <p:sp>
        <p:nvSpPr>
          <p:cNvPr id="66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557339"/>
            <a:ext cx="5976912" cy="1484312"/>
          </a:xfrm>
        </p:spPr>
        <p:txBody>
          <a:bodyPr/>
          <a:lstStyle/>
          <a:p>
            <a:pPr>
              <a:lnSpc>
                <a:spcPct val="125000"/>
              </a:lnSpc>
            </a:pPr>
            <a:r>
              <a:rPr lang="zh-CN" altLang="en-US" sz="2400" dirty="0">
                <a:latin typeface="宋体" panose="02010600030101010101" pitchFamily="2" charset="-122"/>
              </a:rPr>
              <a:t>顺序的将生命周期阶段组织起来，严格按照需求、分析、设计、编码和测试的阶段</a:t>
            </a:r>
            <a:r>
              <a:rPr lang="zh-CN" altLang="en-US" sz="2400" dirty="0" smtClean="0">
                <a:latin typeface="宋体" panose="02010600030101010101" pitchFamily="2" charset="-122"/>
              </a:rPr>
              <a:t>进行。</a:t>
            </a:r>
            <a:endParaRPr lang="en-US" altLang="zh-CN" sz="2400" dirty="0" smtClean="0">
              <a:latin typeface="宋体" panose="02010600030101010101" pitchFamily="2" charset="-122"/>
            </a:endParaRPr>
          </a:p>
        </p:txBody>
      </p:sp>
      <p:sp>
        <p:nvSpPr>
          <p:cNvPr id="663571" name="Freeform 19"/>
          <p:cNvSpPr/>
          <p:nvPr/>
        </p:nvSpPr>
        <p:spPr bwMode="gray">
          <a:xfrm>
            <a:off x="8453883" y="2411671"/>
            <a:ext cx="576263" cy="841375"/>
          </a:xfrm>
          <a:custGeom>
            <a:avLst/>
            <a:gdLst/>
            <a:ahLst/>
            <a:cxnLst>
              <a:cxn ang="0">
                <a:pos x="308" y="120"/>
              </a:cxn>
              <a:cxn ang="0">
                <a:pos x="0" y="442"/>
              </a:cxn>
              <a:cxn ang="0">
                <a:pos x="0" y="286"/>
              </a:cxn>
              <a:cxn ang="0">
                <a:pos x="308" y="0"/>
              </a:cxn>
              <a:cxn ang="0">
                <a:pos x="308" y="120"/>
              </a:cxn>
            </a:cxnLst>
            <a:rect l="0" t="0" r="r" b="b"/>
            <a:pathLst>
              <a:path w="308" h="442">
                <a:moveTo>
                  <a:pt x="308" y="120"/>
                </a:moveTo>
                <a:lnTo>
                  <a:pt x="0" y="442"/>
                </a:lnTo>
                <a:lnTo>
                  <a:pt x="0" y="286"/>
                </a:lnTo>
                <a:lnTo>
                  <a:pt x="308" y="0"/>
                </a:lnTo>
                <a:lnTo>
                  <a:pt x="308" y="120"/>
                </a:lnTo>
                <a:close/>
              </a:path>
            </a:pathLst>
          </a:custGeom>
          <a:gradFill rotWithShape="1">
            <a:gsLst>
              <a:gs pos="0">
                <a:schemeClr val="hlink">
                  <a:gamma/>
                  <a:shade val="46275"/>
                  <a:invGamma/>
                </a:schemeClr>
              </a:gs>
              <a:gs pos="50000">
                <a:schemeClr val="hlink"/>
              </a:gs>
              <a:gs pos="100000">
                <a:schemeClr val="hlink">
                  <a:gamma/>
                  <a:shade val="46275"/>
                  <a:invGamma/>
                </a:schemeClr>
              </a:gs>
            </a:gsLst>
            <a:lin ang="27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63572" name="Freeform 20"/>
          <p:cNvSpPr/>
          <p:nvPr/>
        </p:nvSpPr>
        <p:spPr bwMode="gray">
          <a:xfrm>
            <a:off x="5442396" y="2433896"/>
            <a:ext cx="3594100" cy="539750"/>
          </a:xfrm>
          <a:custGeom>
            <a:avLst/>
            <a:gdLst/>
            <a:ahLst/>
            <a:cxnLst>
              <a:cxn ang="0">
                <a:pos x="1612" y="284"/>
              </a:cxn>
              <a:cxn ang="0">
                <a:pos x="0" y="284"/>
              </a:cxn>
              <a:cxn ang="0">
                <a:pos x="446" y="0"/>
              </a:cxn>
              <a:cxn ang="0">
                <a:pos x="1920" y="0"/>
              </a:cxn>
              <a:cxn ang="0">
                <a:pos x="1612" y="284"/>
              </a:cxn>
            </a:cxnLst>
            <a:rect l="0" t="0" r="r" b="b"/>
            <a:pathLst>
              <a:path w="1920" h="284">
                <a:moveTo>
                  <a:pt x="1612" y="284"/>
                </a:moveTo>
                <a:lnTo>
                  <a:pt x="0" y="284"/>
                </a:lnTo>
                <a:lnTo>
                  <a:pt x="446" y="0"/>
                </a:lnTo>
                <a:lnTo>
                  <a:pt x="1920" y="0"/>
                </a:lnTo>
                <a:lnTo>
                  <a:pt x="1612" y="284"/>
                </a:lnTo>
                <a:close/>
              </a:path>
            </a:pathLst>
          </a:custGeom>
          <a:solidFill>
            <a:schemeClr val="hlink"/>
          </a:solidFill>
          <a:ln w="0">
            <a:noFill/>
            <a:prstDash val="solid"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63573" name="Freeform 21"/>
          <p:cNvSpPr/>
          <p:nvPr/>
        </p:nvSpPr>
        <p:spPr bwMode="gray">
          <a:xfrm>
            <a:off x="7872858" y="3243521"/>
            <a:ext cx="573088" cy="844550"/>
          </a:xfrm>
          <a:custGeom>
            <a:avLst/>
            <a:gdLst/>
            <a:ahLst/>
            <a:cxnLst>
              <a:cxn ang="0">
                <a:pos x="306" y="122"/>
              </a:cxn>
              <a:cxn ang="0">
                <a:pos x="0" y="444"/>
              </a:cxn>
              <a:cxn ang="0">
                <a:pos x="0" y="286"/>
              </a:cxn>
              <a:cxn ang="0">
                <a:pos x="306" y="0"/>
              </a:cxn>
              <a:cxn ang="0">
                <a:pos x="306" y="122"/>
              </a:cxn>
            </a:cxnLst>
            <a:rect l="0" t="0" r="r" b="b"/>
            <a:pathLst>
              <a:path w="306" h="444">
                <a:moveTo>
                  <a:pt x="306" y="122"/>
                </a:moveTo>
                <a:lnTo>
                  <a:pt x="0" y="444"/>
                </a:lnTo>
                <a:lnTo>
                  <a:pt x="0" y="286"/>
                </a:lnTo>
                <a:lnTo>
                  <a:pt x="306" y="0"/>
                </a:lnTo>
                <a:lnTo>
                  <a:pt x="306" y="122"/>
                </a:lnTo>
                <a:close/>
              </a:path>
            </a:pathLst>
          </a:custGeom>
          <a:gradFill rotWithShape="1">
            <a:gsLst>
              <a:gs pos="0">
                <a:schemeClr val="folHlink">
                  <a:gamma/>
                  <a:shade val="46275"/>
                  <a:invGamma/>
                </a:schemeClr>
              </a:gs>
              <a:gs pos="50000">
                <a:schemeClr val="folHlink"/>
              </a:gs>
              <a:gs pos="100000">
                <a:schemeClr val="folHlink">
                  <a:gamma/>
                  <a:shade val="46275"/>
                  <a:invGamma/>
                </a:schemeClr>
              </a:gs>
            </a:gsLst>
            <a:lin ang="27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63574" name="Freeform 22"/>
          <p:cNvSpPr/>
          <p:nvPr/>
        </p:nvSpPr>
        <p:spPr bwMode="gray">
          <a:xfrm>
            <a:off x="7295008" y="4076959"/>
            <a:ext cx="577850" cy="846137"/>
          </a:xfrm>
          <a:custGeom>
            <a:avLst/>
            <a:gdLst/>
            <a:ahLst/>
            <a:cxnLst>
              <a:cxn ang="0">
                <a:pos x="308" y="122"/>
              </a:cxn>
              <a:cxn ang="0">
                <a:pos x="0" y="444"/>
              </a:cxn>
              <a:cxn ang="0">
                <a:pos x="0" y="286"/>
              </a:cxn>
              <a:cxn ang="0">
                <a:pos x="308" y="0"/>
              </a:cxn>
              <a:cxn ang="0">
                <a:pos x="308" y="122"/>
              </a:cxn>
            </a:cxnLst>
            <a:rect l="0" t="0" r="r" b="b"/>
            <a:pathLst>
              <a:path w="308" h="444">
                <a:moveTo>
                  <a:pt x="308" y="122"/>
                </a:moveTo>
                <a:lnTo>
                  <a:pt x="0" y="444"/>
                </a:lnTo>
                <a:lnTo>
                  <a:pt x="0" y="286"/>
                </a:lnTo>
                <a:lnTo>
                  <a:pt x="308" y="0"/>
                </a:lnTo>
                <a:lnTo>
                  <a:pt x="308" y="122"/>
                </a:lnTo>
                <a:close/>
              </a:path>
            </a:pathLst>
          </a:custGeom>
          <a:gradFill rotWithShape="1">
            <a:gsLst>
              <a:gs pos="0">
                <a:schemeClr val="accent1">
                  <a:gamma/>
                  <a:shade val="46275"/>
                  <a:invGamma/>
                </a:schemeClr>
              </a:gs>
              <a:gs pos="50000">
                <a:schemeClr val="accent1"/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27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63575" name="Freeform 23"/>
          <p:cNvSpPr/>
          <p:nvPr/>
        </p:nvSpPr>
        <p:spPr bwMode="gray">
          <a:xfrm>
            <a:off x="3791396" y="4081721"/>
            <a:ext cx="4081462" cy="539750"/>
          </a:xfrm>
          <a:custGeom>
            <a:avLst/>
            <a:gdLst/>
            <a:ahLst/>
            <a:cxnLst>
              <a:cxn ang="0">
                <a:pos x="1872" y="284"/>
              </a:cxn>
              <a:cxn ang="0">
                <a:pos x="0" y="284"/>
              </a:cxn>
              <a:cxn ang="0">
                <a:pos x="446" y="0"/>
              </a:cxn>
              <a:cxn ang="0">
                <a:pos x="2180" y="0"/>
              </a:cxn>
              <a:cxn ang="0">
                <a:pos x="1872" y="284"/>
              </a:cxn>
            </a:cxnLst>
            <a:rect l="0" t="0" r="r" b="b"/>
            <a:pathLst>
              <a:path w="2180" h="284">
                <a:moveTo>
                  <a:pt x="1872" y="284"/>
                </a:moveTo>
                <a:lnTo>
                  <a:pt x="0" y="284"/>
                </a:lnTo>
                <a:lnTo>
                  <a:pt x="446" y="0"/>
                </a:lnTo>
                <a:lnTo>
                  <a:pt x="2180" y="0"/>
                </a:lnTo>
                <a:lnTo>
                  <a:pt x="1872" y="284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63578" name="Rectangle 26"/>
          <p:cNvSpPr>
            <a:spLocks noChangeArrowheads="1"/>
          </p:cNvSpPr>
          <p:nvPr/>
        </p:nvSpPr>
        <p:spPr bwMode="gray">
          <a:xfrm>
            <a:off x="5443983" y="2951421"/>
            <a:ext cx="3016250" cy="298450"/>
          </a:xfrm>
          <a:prstGeom prst="rect">
            <a:avLst/>
          </a:prstGeom>
          <a:gradFill rotWithShape="1">
            <a:gsLst>
              <a:gs pos="0">
                <a:schemeClr val="hlink">
                  <a:gamma/>
                  <a:shade val="72549"/>
                  <a:invGamma/>
                </a:schemeClr>
              </a:gs>
              <a:gs pos="50000">
                <a:schemeClr val="hlink"/>
              </a:gs>
              <a:gs pos="100000">
                <a:schemeClr val="hlink">
                  <a:gamma/>
                  <a:shade val="72549"/>
                  <a:invGamma/>
                </a:schemeClr>
              </a:gs>
            </a:gsLst>
            <a:lin ang="2700000" scaled="1"/>
          </a:gradFill>
          <a:ln w="9525">
            <a:noFill/>
            <a:miter lim="800000"/>
          </a:ln>
          <a:effectLst/>
        </p:spPr>
        <p:txBody>
          <a:bodyPr wrap="none" anchor="ctr"/>
          <a:lstStyle/>
          <a:p>
            <a:pPr algn="ctr" eaLnBrk="0" hangingPunct="0"/>
            <a:endParaRPr lang="en-US" altLang="zh-CN" sz="1600">
              <a:solidFill>
                <a:srgbClr val="66FF66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3579" name="Freeform 27"/>
          <p:cNvSpPr/>
          <p:nvPr/>
        </p:nvSpPr>
        <p:spPr bwMode="gray">
          <a:xfrm>
            <a:off x="4618483" y="3243521"/>
            <a:ext cx="3833813" cy="544513"/>
          </a:xfrm>
          <a:custGeom>
            <a:avLst/>
            <a:gdLst/>
            <a:ahLst/>
            <a:cxnLst>
              <a:cxn ang="0">
                <a:pos x="1742" y="286"/>
              </a:cxn>
              <a:cxn ang="0">
                <a:pos x="0" y="286"/>
              </a:cxn>
              <a:cxn ang="0">
                <a:pos x="446" y="0"/>
              </a:cxn>
              <a:cxn ang="0">
                <a:pos x="2048" y="0"/>
              </a:cxn>
              <a:cxn ang="0">
                <a:pos x="1742" y="286"/>
              </a:cxn>
            </a:cxnLst>
            <a:rect l="0" t="0" r="r" b="b"/>
            <a:pathLst>
              <a:path w="2048" h="286">
                <a:moveTo>
                  <a:pt x="1742" y="286"/>
                </a:moveTo>
                <a:lnTo>
                  <a:pt x="0" y="286"/>
                </a:lnTo>
                <a:lnTo>
                  <a:pt x="446" y="0"/>
                </a:lnTo>
                <a:lnTo>
                  <a:pt x="2048" y="0"/>
                </a:lnTo>
                <a:lnTo>
                  <a:pt x="1742" y="286"/>
                </a:lnTo>
                <a:close/>
              </a:path>
            </a:pathLst>
          </a:custGeom>
          <a:solidFill>
            <a:schemeClr val="folHlink"/>
          </a:solidFill>
          <a:ln w="0">
            <a:noFill/>
            <a:prstDash val="solid"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63580" name="Rectangle 28"/>
          <p:cNvSpPr>
            <a:spLocks noChangeArrowheads="1"/>
          </p:cNvSpPr>
          <p:nvPr/>
        </p:nvSpPr>
        <p:spPr bwMode="gray">
          <a:xfrm>
            <a:off x="4621658" y="3786446"/>
            <a:ext cx="3263900" cy="298450"/>
          </a:xfrm>
          <a:prstGeom prst="rect">
            <a:avLst/>
          </a:prstGeom>
          <a:gradFill rotWithShape="1">
            <a:gsLst>
              <a:gs pos="0">
                <a:schemeClr val="folHlink">
                  <a:gamma/>
                  <a:shade val="72549"/>
                  <a:invGamma/>
                </a:schemeClr>
              </a:gs>
              <a:gs pos="50000">
                <a:schemeClr val="folHlink"/>
              </a:gs>
              <a:gs pos="100000">
                <a:schemeClr val="folHlink">
                  <a:gamma/>
                  <a:shade val="72549"/>
                  <a:invGamma/>
                </a:schemeClr>
              </a:gs>
            </a:gsLst>
            <a:lin ang="2700000" scaled="1"/>
          </a:gradFill>
          <a:ln w="9525">
            <a:noFill/>
            <a:miter lim="800000"/>
          </a:ln>
          <a:effectLst/>
        </p:spPr>
        <p:txBody>
          <a:bodyPr wrap="none" anchor="ctr"/>
          <a:lstStyle/>
          <a:p>
            <a:pPr algn="ctr" eaLnBrk="0" hangingPunct="0"/>
            <a:endParaRPr lang="en-US" altLang="zh-CN" sz="2400">
              <a:solidFill>
                <a:srgbClr val="66FF66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3581" name="Rectangle 29"/>
          <p:cNvSpPr>
            <a:spLocks noChangeArrowheads="1"/>
          </p:cNvSpPr>
          <p:nvPr/>
        </p:nvSpPr>
        <p:spPr bwMode="gray">
          <a:xfrm>
            <a:off x="3789808" y="4623059"/>
            <a:ext cx="3513138" cy="296862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shade val="72549"/>
                  <a:invGamma/>
                </a:schemeClr>
              </a:gs>
              <a:gs pos="50000">
                <a:schemeClr val="accent1"/>
              </a:gs>
              <a:gs pos="100000">
                <a:schemeClr val="accent1">
                  <a:gamma/>
                  <a:shade val="72549"/>
                  <a:invGamma/>
                </a:schemeClr>
              </a:gs>
            </a:gsLst>
            <a:lin ang="2700000" scaled="1"/>
          </a:gradFill>
          <a:ln w="9525">
            <a:noFill/>
            <a:miter lim="800000"/>
          </a:ln>
          <a:effectLst/>
        </p:spPr>
        <p:txBody>
          <a:bodyPr wrap="none" anchor="ctr"/>
          <a:lstStyle/>
          <a:p>
            <a:pPr algn="ctr" eaLnBrk="0" hangingPunct="0"/>
            <a:endParaRPr lang="en-US" altLang="zh-CN" sz="160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663582" name="Rectangle 30"/>
          <p:cNvSpPr>
            <a:spLocks noChangeArrowheads="1"/>
          </p:cNvSpPr>
          <p:nvPr/>
        </p:nvSpPr>
        <p:spPr bwMode="auto">
          <a:xfrm>
            <a:off x="5967858" y="3345121"/>
            <a:ext cx="1200150" cy="396875"/>
          </a:xfrm>
          <a:prstGeom prst="rect">
            <a:avLst/>
          </a:prstGeom>
          <a:noFill/>
          <a:ln w="9525" algn="ctr">
            <a:noFill/>
            <a:miter lim="800000"/>
          </a:ln>
          <a:effectLst>
            <a:outerShdw dist="25400" algn="ctr" rotWithShape="0">
              <a:schemeClr val="bg2">
                <a:alpha val="50000"/>
              </a:schemeClr>
            </a:outerShdw>
          </a:effectLst>
        </p:spPr>
        <p:txBody>
          <a:bodyPr wrap="none">
            <a:spAutoFit/>
          </a:bodyPr>
          <a:lstStyle/>
          <a:p>
            <a:r>
              <a:rPr lang="zh-CN" altLang="en-US" sz="2000" b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软件开发</a:t>
            </a:r>
            <a:endParaRPr lang="zh-CN" altLang="en-US" sz="2000" b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663583" name="Rectangle 31"/>
          <p:cNvSpPr>
            <a:spLocks noChangeArrowheads="1"/>
          </p:cNvSpPr>
          <p:nvPr/>
        </p:nvSpPr>
        <p:spPr bwMode="auto">
          <a:xfrm>
            <a:off x="5248721" y="4162684"/>
            <a:ext cx="1200150" cy="396875"/>
          </a:xfrm>
          <a:prstGeom prst="rect">
            <a:avLst/>
          </a:prstGeom>
          <a:noFill/>
          <a:ln w="9525" algn="ctr">
            <a:noFill/>
            <a:miter lim="800000"/>
          </a:ln>
          <a:effectLst>
            <a:outerShdw dist="25400" algn="ctr" rotWithShape="0">
              <a:schemeClr val="bg2">
                <a:alpha val="50000"/>
              </a:schemeClr>
            </a:outerShdw>
          </a:effectLst>
        </p:spPr>
        <p:txBody>
          <a:bodyPr wrap="none">
            <a:spAutoFit/>
          </a:bodyPr>
          <a:lstStyle/>
          <a:p>
            <a:r>
              <a:rPr lang="zh-CN" altLang="en-US" sz="2000" b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软件维护</a:t>
            </a:r>
            <a:endParaRPr lang="zh-CN" altLang="en-US" sz="2000" b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663584" name="Rectangle 32"/>
          <p:cNvSpPr>
            <a:spLocks noChangeArrowheads="1"/>
          </p:cNvSpPr>
          <p:nvPr/>
        </p:nvSpPr>
        <p:spPr bwMode="auto">
          <a:xfrm>
            <a:off x="6688583" y="2506921"/>
            <a:ext cx="1200150" cy="396875"/>
          </a:xfrm>
          <a:prstGeom prst="rect">
            <a:avLst/>
          </a:prstGeom>
          <a:noFill/>
          <a:ln w="9525" algn="ctr">
            <a:noFill/>
            <a:miter lim="800000"/>
          </a:ln>
          <a:effectLst>
            <a:outerShdw dist="25400" algn="ctr" rotWithShape="0">
              <a:schemeClr val="bg2">
                <a:alpha val="50000"/>
              </a:schemeClr>
            </a:outerShdw>
          </a:effectLst>
        </p:spPr>
        <p:txBody>
          <a:bodyPr wrap="none">
            <a:spAutoFit/>
          </a:bodyPr>
          <a:lstStyle/>
          <a:p>
            <a:r>
              <a:rPr lang="zh-CN" altLang="en-US" sz="2000" b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软件定义</a:t>
            </a:r>
            <a:endParaRPr lang="zh-CN" altLang="en-US" sz="2000" b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663576" name="Freeform 24"/>
          <p:cNvSpPr/>
          <p:nvPr/>
        </p:nvSpPr>
        <p:spPr bwMode="gray">
          <a:xfrm rot="11375643">
            <a:off x="4653408" y="1690946"/>
            <a:ext cx="1838325" cy="2722563"/>
          </a:xfrm>
          <a:custGeom>
            <a:avLst/>
            <a:gdLst/>
            <a:ahLst/>
            <a:cxnLst>
              <a:cxn ang="0">
                <a:pos x="12" y="2464"/>
              </a:cxn>
              <a:cxn ang="0">
                <a:pos x="56" y="2120"/>
              </a:cxn>
              <a:cxn ang="0">
                <a:pos x="124" y="1808"/>
              </a:cxn>
              <a:cxn ang="0">
                <a:pos x="212" y="1524"/>
              </a:cxn>
              <a:cxn ang="0">
                <a:pos x="316" y="1270"/>
              </a:cxn>
              <a:cxn ang="0">
                <a:pos x="430" y="1044"/>
              </a:cxn>
              <a:cxn ang="0">
                <a:pos x="550" y="846"/>
              </a:cxn>
              <a:cxn ang="0">
                <a:pos x="672" y="674"/>
              </a:cxn>
              <a:cxn ang="0">
                <a:pos x="792" y="528"/>
              </a:cxn>
              <a:cxn ang="0">
                <a:pos x="906" y="408"/>
              </a:cxn>
              <a:cxn ang="0">
                <a:pos x="1010" y="310"/>
              </a:cxn>
              <a:cxn ang="0">
                <a:pos x="1096" y="236"/>
              </a:cxn>
              <a:cxn ang="0">
                <a:pos x="1164" y="184"/>
              </a:cxn>
              <a:cxn ang="0">
                <a:pos x="1208" y="154"/>
              </a:cxn>
              <a:cxn ang="0">
                <a:pos x="1224" y="144"/>
              </a:cxn>
              <a:cxn ang="0">
                <a:pos x="1728" y="56"/>
              </a:cxn>
              <a:cxn ang="0">
                <a:pos x="1568" y="328"/>
              </a:cxn>
              <a:cxn ang="0">
                <a:pos x="1554" y="332"/>
              </a:cxn>
              <a:cxn ang="0">
                <a:pos x="1514" y="346"/>
              </a:cxn>
              <a:cxn ang="0">
                <a:pos x="1452" y="370"/>
              </a:cxn>
              <a:cxn ang="0">
                <a:pos x="1370" y="410"/>
              </a:cxn>
              <a:cxn ang="0">
                <a:pos x="1270" y="466"/>
              </a:cxn>
              <a:cxn ang="0">
                <a:pos x="1158" y="540"/>
              </a:cxn>
              <a:cxn ang="0">
                <a:pos x="1034" y="636"/>
              </a:cxn>
              <a:cxn ang="0">
                <a:pos x="904" y="756"/>
              </a:cxn>
              <a:cxn ang="0">
                <a:pos x="770" y="900"/>
              </a:cxn>
              <a:cxn ang="0">
                <a:pos x="632" y="1076"/>
              </a:cxn>
              <a:cxn ang="0">
                <a:pos x="498" y="1280"/>
              </a:cxn>
              <a:cxn ang="0">
                <a:pos x="370" y="1518"/>
              </a:cxn>
              <a:cxn ang="0">
                <a:pos x="248" y="1792"/>
              </a:cxn>
              <a:cxn ang="0">
                <a:pos x="138" y="2104"/>
              </a:cxn>
              <a:cxn ang="0">
                <a:pos x="42" y="2456"/>
              </a:cxn>
            </a:cxnLst>
            <a:rect l="0" t="0" r="r" b="b"/>
            <a:pathLst>
              <a:path w="1824" h="2648">
                <a:moveTo>
                  <a:pt x="0" y="2648"/>
                </a:moveTo>
                <a:lnTo>
                  <a:pt x="12" y="2464"/>
                </a:lnTo>
                <a:lnTo>
                  <a:pt x="32" y="2288"/>
                </a:lnTo>
                <a:lnTo>
                  <a:pt x="56" y="2120"/>
                </a:lnTo>
                <a:lnTo>
                  <a:pt x="88" y="1960"/>
                </a:lnTo>
                <a:lnTo>
                  <a:pt x="124" y="1808"/>
                </a:lnTo>
                <a:lnTo>
                  <a:pt x="166" y="1662"/>
                </a:lnTo>
                <a:lnTo>
                  <a:pt x="212" y="1524"/>
                </a:lnTo>
                <a:lnTo>
                  <a:pt x="262" y="1394"/>
                </a:lnTo>
                <a:lnTo>
                  <a:pt x="316" y="1270"/>
                </a:lnTo>
                <a:lnTo>
                  <a:pt x="372" y="1154"/>
                </a:lnTo>
                <a:lnTo>
                  <a:pt x="430" y="1044"/>
                </a:lnTo>
                <a:lnTo>
                  <a:pt x="490" y="942"/>
                </a:lnTo>
                <a:lnTo>
                  <a:pt x="550" y="846"/>
                </a:lnTo>
                <a:lnTo>
                  <a:pt x="612" y="758"/>
                </a:lnTo>
                <a:lnTo>
                  <a:pt x="672" y="674"/>
                </a:lnTo>
                <a:lnTo>
                  <a:pt x="734" y="598"/>
                </a:lnTo>
                <a:lnTo>
                  <a:pt x="792" y="528"/>
                </a:lnTo>
                <a:lnTo>
                  <a:pt x="850" y="464"/>
                </a:lnTo>
                <a:lnTo>
                  <a:pt x="906" y="408"/>
                </a:lnTo>
                <a:lnTo>
                  <a:pt x="960" y="356"/>
                </a:lnTo>
                <a:lnTo>
                  <a:pt x="1010" y="310"/>
                </a:lnTo>
                <a:lnTo>
                  <a:pt x="1056" y="270"/>
                </a:lnTo>
                <a:lnTo>
                  <a:pt x="1096" y="236"/>
                </a:lnTo>
                <a:lnTo>
                  <a:pt x="1134" y="208"/>
                </a:lnTo>
                <a:lnTo>
                  <a:pt x="1164" y="184"/>
                </a:lnTo>
                <a:lnTo>
                  <a:pt x="1190" y="166"/>
                </a:lnTo>
                <a:lnTo>
                  <a:pt x="1208" y="154"/>
                </a:lnTo>
                <a:lnTo>
                  <a:pt x="1220" y="146"/>
                </a:lnTo>
                <a:lnTo>
                  <a:pt x="1224" y="144"/>
                </a:lnTo>
                <a:lnTo>
                  <a:pt x="848" y="0"/>
                </a:lnTo>
                <a:lnTo>
                  <a:pt x="1728" y="56"/>
                </a:lnTo>
                <a:lnTo>
                  <a:pt x="1824" y="480"/>
                </a:lnTo>
                <a:lnTo>
                  <a:pt x="1568" y="328"/>
                </a:lnTo>
                <a:lnTo>
                  <a:pt x="1564" y="328"/>
                </a:lnTo>
                <a:lnTo>
                  <a:pt x="1554" y="332"/>
                </a:lnTo>
                <a:lnTo>
                  <a:pt x="1538" y="338"/>
                </a:lnTo>
                <a:lnTo>
                  <a:pt x="1514" y="346"/>
                </a:lnTo>
                <a:lnTo>
                  <a:pt x="1486" y="356"/>
                </a:lnTo>
                <a:lnTo>
                  <a:pt x="1452" y="370"/>
                </a:lnTo>
                <a:lnTo>
                  <a:pt x="1412" y="388"/>
                </a:lnTo>
                <a:lnTo>
                  <a:pt x="1370" y="410"/>
                </a:lnTo>
                <a:lnTo>
                  <a:pt x="1322" y="436"/>
                </a:lnTo>
                <a:lnTo>
                  <a:pt x="1270" y="466"/>
                </a:lnTo>
                <a:lnTo>
                  <a:pt x="1216" y="500"/>
                </a:lnTo>
                <a:lnTo>
                  <a:pt x="1158" y="540"/>
                </a:lnTo>
                <a:lnTo>
                  <a:pt x="1098" y="584"/>
                </a:lnTo>
                <a:lnTo>
                  <a:pt x="1034" y="636"/>
                </a:lnTo>
                <a:lnTo>
                  <a:pt x="970" y="692"/>
                </a:lnTo>
                <a:lnTo>
                  <a:pt x="904" y="756"/>
                </a:lnTo>
                <a:lnTo>
                  <a:pt x="836" y="824"/>
                </a:lnTo>
                <a:lnTo>
                  <a:pt x="770" y="900"/>
                </a:lnTo>
                <a:lnTo>
                  <a:pt x="700" y="984"/>
                </a:lnTo>
                <a:lnTo>
                  <a:pt x="632" y="1076"/>
                </a:lnTo>
                <a:lnTo>
                  <a:pt x="566" y="1174"/>
                </a:lnTo>
                <a:lnTo>
                  <a:pt x="498" y="1280"/>
                </a:lnTo>
                <a:lnTo>
                  <a:pt x="434" y="1394"/>
                </a:lnTo>
                <a:lnTo>
                  <a:pt x="370" y="1518"/>
                </a:lnTo>
                <a:lnTo>
                  <a:pt x="308" y="1650"/>
                </a:lnTo>
                <a:lnTo>
                  <a:pt x="248" y="1792"/>
                </a:lnTo>
                <a:lnTo>
                  <a:pt x="192" y="1944"/>
                </a:lnTo>
                <a:lnTo>
                  <a:pt x="138" y="2104"/>
                </a:lnTo>
                <a:lnTo>
                  <a:pt x="88" y="2274"/>
                </a:lnTo>
                <a:lnTo>
                  <a:pt x="42" y="2456"/>
                </a:lnTo>
                <a:lnTo>
                  <a:pt x="0" y="2648"/>
                </a:lnTo>
                <a:close/>
              </a:path>
            </a:pathLst>
          </a:custGeom>
          <a:gradFill rotWithShape="1">
            <a:gsLst>
              <a:gs pos="0">
                <a:srgbClr val="D11364"/>
              </a:gs>
              <a:gs pos="100000">
                <a:srgbClr val="D11364">
                  <a:gamma/>
                  <a:shade val="46275"/>
                  <a:invGamma/>
                </a:srgbClr>
              </a:gs>
            </a:gsLst>
            <a:lin ang="54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63586" name="Rectangle 34"/>
          <p:cNvSpPr>
            <a:spLocks noChangeArrowheads="1"/>
          </p:cNvSpPr>
          <p:nvPr/>
        </p:nvSpPr>
        <p:spPr bwMode="auto">
          <a:xfrm>
            <a:off x="395362" y="2997547"/>
            <a:ext cx="3962614" cy="28797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/>
          <a:lstStyle/>
          <a:p>
            <a:pPr marL="342900" indent="-342900">
              <a:lnSpc>
                <a:spcPct val="125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400" dirty="0">
                <a:solidFill>
                  <a:schemeClr val="tx1"/>
                </a:solidFill>
                <a:latin typeface="宋体" panose="02010600030101010101" pitchFamily="2" charset="-122"/>
              </a:rPr>
              <a:t>传统的生命周期模型，其中具有代表性的包括瀑布模型、原型模型、增量模型</a:t>
            </a:r>
            <a:r>
              <a:rPr lang="zh-CN" altLang="en-US" sz="2400" dirty="0" smtClean="0">
                <a:solidFill>
                  <a:schemeClr val="tx1"/>
                </a:solidFill>
                <a:latin typeface="宋体" panose="02010600030101010101" pitchFamily="2" charset="-122"/>
              </a:rPr>
              <a:t>等。</a:t>
            </a:r>
            <a:endParaRPr lang="en-US" altLang="zh-CN" sz="2400" dirty="0" smtClean="0">
              <a:solidFill>
                <a:schemeClr val="tx1"/>
              </a:solidFill>
              <a:latin typeface="宋体" panose="02010600030101010101" pitchFamily="2" charset="-122"/>
            </a:endParaRPr>
          </a:p>
          <a:p>
            <a:pPr marL="342900" indent="-342900">
              <a:lnSpc>
                <a:spcPct val="125000"/>
              </a:lnSpc>
              <a:spcBef>
                <a:spcPct val="20000"/>
              </a:spcBef>
              <a:buFontTx/>
              <a:buChar char="•"/>
            </a:pPr>
            <a:r>
              <a:rPr lang="zh-CN" altLang="en-US" sz="2400" dirty="0">
                <a:solidFill>
                  <a:schemeClr val="tx1"/>
                </a:solidFill>
                <a:latin typeface="宋体" panose="02010600030101010101" pitchFamily="2" charset="-122"/>
              </a:rPr>
              <a:t>最</a:t>
            </a:r>
            <a:r>
              <a:rPr lang="zh-CN" altLang="en-US" sz="2400" dirty="0" smtClean="0">
                <a:solidFill>
                  <a:schemeClr val="tx1"/>
                </a:solidFill>
                <a:latin typeface="宋体" panose="02010600030101010101" pitchFamily="2" charset="-122"/>
              </a:rPr>
              <a:t>基本和有效</a:t>
            </a:r>
            <a:r>
              <a:rPr lang="zh-CN" altLang="en-US" sz="2400" dirty="0">
                <a:solidFill>
                  <a:schemeClr val="tx1"/>
                </a:solidFill>
                <a:latin typeface="宋体" panose="02010600030101010101" pitchFamily="2" charset="-122"/>
              </a:rPr>
              <a:t>的可供选择的</a:t>
            </a:r>
            <a:r>
              <a:rPr lang="zh-CN" altLang="en-US" sz="2400" dirty="0" smtClean="0">
                <a:solidFill>
                  <a:schemeClr val="tx1"/>
                </a:solidFill>
                <a:latin typeface="宋体" panose="02010600030101010101" pitchFamily="2" charset="-122"/>
              </a:rPr>
              <a:t>软件开发模型。</a:t>
            </a:r>
            <a:endParaRPr lang="zh-CN" altLang="en-US" sz="2400" dirty="0">
              <a:solidFill>
                <a:schemeClr val="tx1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53"/>
          <p:cNvSpPr>
            <a:spLocks noChangeArrowheads="1"/>
          </p:cNvSpPr>
          <p:nvPr/>
        </p:nvSpPr>
        <p:spPr bwMode="gray">
          <a:xfrm>
            <a:off x="539552" y="3789040"/>
            <a:ext cx="8064896" cy="1080120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66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1625" y="1600200"/>
            <a:ext cx="8540750" cy="276490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sz="2800" dirty="0"/>
              <a:t>在</a:t>
            </a:r>
            <a:r>
              <a:rPr lang="en-US" altLang="zh-CN" sz="2800" dirty="0"/>
              <a:t>20</a:t>
            </a:r>
            <a:r>
              <a:rPr lang="zh-CN" altLang="en-US" sz="2800" dirty="0"/>
              <a:t>世纪</a:t>
            </a:r>
            <a:r>
              <a:rPr lang="en-US" altLang="zh-CN" sz="2800" dirty="0"/>
              <a:t>80</a:t>
            </a:r>
            <a:r>
              <a:rPr lang="zh-CN" altLang="en-US" sz="2800" dirty="0"/>
              <a:t>年代之前，瀑布模型一直是唯一被广泛采用的生命周期模型，现在仍然是应用得</a:t>
            </a:r>
            <a:r>
              <a:rPr lang="zh-CN" altLang="en-US" sz="2800" dirty="0">
                <a:solidFill>
                  <a:srgbClr val="FF0000"/>
                </a:solidFill>
              </a:rPr>
              <a:t>最广泛</a:t>
            </a:r>
            <a:r>
              <a:rPr lang="zh-CN" altLang="en-US" sz="2800" dirty="0"/>
              <a:t>的过程模型。</a:t>
            </a:r>
            <a:endParaRPr lang="zh-CN" altLang="en-US" sz="2800" dirty="0"/>
          </a:p>
          <a:p>
            <a:pPr>
              <a:lnSpc>
                <a:spcPct val="120000"/>
              </a:lnSpc>
            </a:pPr>
            <a:r>
              <a:rPr lang="zh-CN" altLang="en-US" sz="2800" dirty="0"/>
              <a:t>按照传统的瀑布模型来开发软件，有如下特点。</a:t>
            </a:r>
            <a:endParaRPr lang="zh-CN" altLang="en-US" sz="2800" dirty="0"/>
          </a:p>
          <a:p>
            <a:pPr lvl="1">
              <a:lnSpc>
                <a:spcPct val="120000"/>
              </a:lnSpc>
            </a:pPr>
            <a:r>
              <a:rPr lang="zh-CN" altLang="en-US" sz="2400" dirty="0">
                <a:solidFill>
                  <a:srgbClr val="C00000"/>
                </a:solidFill>
              </a:rPr>
              <a:t>阶段间具有顺序性和</a:t>
            </a:r>
            <a:r>
              <a:rPr lang="zh-CN" altLang="en-US" sz="2400" dirty="0" smtClean="0">
                <a:solidFill>
                  <a:srgbClr val="C00000"/>
                </a:solidFill>
              </a:rPr>
              <a:t>依赖性，文档驱动</a:t>
            </a:r>
            <a:endParaRPr lang="zh-CN" altLang="en-US" sz="2400" dirty="0">
              <a:solidFill>
                <a:srgbClr val="C00000"/>
              </a:solidFill>
            </a:endParaRPr>
          </a:p>
          <a:p>
            <a:pPr lvl="1">
              <a:lnSpc>
                <a:spcPct val="120000"/>
              </a:lnSpc>
            </a:pPr>
            <a:r>
              <a:rPr lang="zh-CN" altLang="en-US" sz="2400" dirty="0">
                <a:solidFill>
                  <a:srgbClr val="C00000"/>
                </a:solidFill>
              </a:rPr>
              <a:t>推迟</a:t>
            </a:r>
            <a:r>
              <a:rPr lang="zh-CN" altLang="en-US" sz="2400" dirty="0" smtClean="0">
                <a:solidFill>
                  <a:srgbClr val="C00000"/>
                </a:solidFill>
              </a:rPr>
              <a:t>实现，不急于编写代码</a:t>
            </a:r>
            <a:endParaRPr lang="zh-CN" altLang="en-US" sz="2400" dirty="0">
              <a:solidFill>
                <a:srgbClr val="C00000"/>
              </a:solidFill>
            </a:endParaRPr>
          </a:p>
          <a:p>
            <a:pPr lvl="2">
              <a:lnSpc>
                <a:spcPct val="120000"/>
              </a:lnSpc>
            </a:pPr>
            <a:r>
              <a:rPr lang="zh-CN" altLang="en-US" sz="2200" dirty="0" smtClean="0"/>
              <a:t>尽可能的理解和掌握系统需求，</a:t>
            </a:r>
            <a:endParaRPr lang="en-US" altLang="zh-CN" sz="2200" dirty="0" smtClean="0"/>
          </a:p>
          <a:p>
            <a:pPr lvl="2">
              <a:lnSpc>
                <a:spcPct val="120000"/>
              </a:lnSpc>
            </a:pPr>
            <a:r>
              <a:rPr lang="zh-CN" altLang="en-US" sz="2200" dirty="0" smtClean="0"/>
              <a:t>清楚</a:t>
            </a:r>
            <a:r>
              <a:rPr lang="zh-CN" altLang="en-US" sz="2200" dirty="0"/>
              <a:t>地区分逻辑设计与物理设计，尽可能推迟程序的物理实现。</a:t>
            </a:r>
            <a:endParaRPr lang="zh-CN" altLang="en-US" sz="22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953CD-C947-4E27-B34A-DE2482F8933A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70C0-E7AA-4F5B-AF56-5E4D4C76DBF3}" type="slidenum">
              <a:rPr lang="zh-CN" altLang="en-US"/>
            </a:fld>
            <a:endParaRPr lang="en-US" altLang="zh-CN"/>
          </a:p>
        </p:txBody>
      </p:sp>
      <p:sp>
        <p:nvSpPr>
          <p:cNvPr id="66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>
                <a:solidFill>
                  <a:schemeClr val="tx1"/>
                </a:solidFill>
              </a:rPr>
              <a:t>瀑布模型</a:t>
            </a:r>
            <a:r>
              <a:rPr lang="zh-CN" altLang="en-US" sz="4000" b="0" i="1">
                <a:solidFill>
                  <a:schemeClr val="tx1"/>
                </a:solidFill>
              </a:rPr>
              <a:t> </a:t>
            </a:r>
            <a:endParaRPr lang="zh-CN" altLang="en-US" sz="4000" b="0" i="1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53"/>
          <p:cNvSpPr>
            <a:spLocks noChangeArrowheads="1"/>
          </p:cNvSpPr>
          <p:nvPr/>
        </p:nvSpPr>
        <p:spPr bwMode="gray">
          <a:xfrm>
            <a:off x="971600" y="1700808"/>
            <a:ext cx="7056784" cy="648072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66626" name="Rectangle 2"/>
          <p:cNvSpPr>
            <a:spLocks noGrp="1" noChangeArrowheads="1"/>
          </p:cNvSpPr>
          <p:nvPr>
            <p:ph idx="1"/>
          </p:nvPr>
        </p:nvSpPr>
        <p:spPr>
          <a:xfrm>
            <a:off x="539552" y="1744216"/>
            <a:ext cx="8229600" cy="2908920"/>
          </a:xfrm>
        </p:spPr>
        <p:txBody>
          <a:bodyPr/>
          <a:lstStyle/>
          <a:p>
            <a:pPr lvl="1">
              <a:lnSpc>
                <a:spcPct val="130000"/>
              </a:lnSpc>
            </a:pPr>
            <a:r>
              <a:rPr lang="zh-CN" altLang="en-US" dirty="0">
                <a:solidFill>
                  <a:srgbClr val="C00000"/>
                </a:solidFill>
              </a:rPr>
              <a:t>质量保证的</a:t>
            </a:r>
            <a:r>
              <a:rPr lang="zh-CN" altLang="en-US" dirty="0" smtClean="0">
                <a:solidFill>
                  <a:srgbClr val="C00000"/>
                </a:solidFill>
              </a:rPr>
              <a:t>观点</a:t>
            </a:r>
            <a:endParaRPr lang="en-US" altLang="zh-CN" dirty="0" smtClean="0">
              <a:solidFill>
                <a:srgbClr val="C00000"/>
              </a:solidFill>
            </a:endParaRPr>
          </a:p>
          <a:p>
            <a:pPr lvl="2">
              <a:lnSpc>
                <a:spcPct val="130000"/>
              </a:lnSpc>
            </a:pPr>
            <a:r>
              <a:rPr lang="zh-CN" altLang="en-US" dirty="0" smtClean="0"/>
              <a:t>每个</a:t>
            </a:r>
            <a:r>
              <a:rPr lang="zh-CN" altLang="en-US" dirty="0"/>
              <a:t>阶段都必须完成规定的文档，没有交出合格的文档就是没有完成该阶段的任务。</a:t>
            </a:r>
            <a:endParaRPr lang="zh-CN" altLang="en-US" dirty="0"/>
          </a:p>
          <a:p>
            <a:pPr lvl="2">
              <a:lnSpc>
                <a:spcPct val="130000"/>
              </a:lnSpc>
            </a:pPr>
            <a:r>
              <a:rPr lang="zh-CN" altLang="en-US" dirty="0"/>
              <a:t>每个阶段结束前都要对所完成的文档进行评审，以便尽早发现问题，改正错误。</a:t>
            </a:r>
            <a:endParaRPr lang="zh-CN" altLang="en-US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BE18-4768-466D-B890-99BF1F1284F8}" type="datetime1">
              <a:rPr lang="zh-CN" altLang="en-US"/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7AA72-F51C-49AF-93F2-D16698123D58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3"/>
          <p:cNvSpPr>
            <a:spLocks noChangeArrowheads="1"/>
          </p:cNvSpPr>
          <p:nvPr/>
        </p:nvSpPr>
        <p:spPr bwMode="gray">
          <a:xfrm>
            <a:off x="4572000" y="1340768"/>
            <a:ext cx="4248472" cy="4320480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6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865B8-3CE9-4DC9-A346-5BFC2286D8F2}" type="datetime1">
              <a:rPr lang="zh-CN" altLang="en-US"/>
            </a:fld>
            <a:endParaRPr lang="en-US" altLang="zh-CN"/>
          </a:p>
        </p:txBody>
      </p:sp>
      <p:sp>
        <p:nvSpPr>
          <p:cNvPr id="7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8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6BF9-015C-4429-BD6F-99AE6BB637AD}" type="slidenum">
              <a:rPr lang="zh-CN" altLang="en-US"/>
            </a:fld>
            <a:endParaRPr lang="en-US" altLang="zh-CN"/>
          </a:p>
        </p:txBody>
      </p:sp>
      <p:sp>
        <p:nvSpPr>
          <p:cNvPr id="66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331640" y="274638"/>
            <a:ext cx="7139136" cy="1143000"/>
          </a:xfrm>
        </p:spPr>
        <p:txBody>
          <a:bodyPr/>
          <a:lstStyle/>
          <a:p>
            <a:r>
              <a:rPr lang="zh-CN" altLang="en-US" dirty="0" smtClean="0"/>
              <a:t>瀑布模型的问题</a:t>
            </a:r>
            <a:endParaRPr lang="zh-CN" altLang="en-US" dirty="0"/>
          </a:p>
        </p:txBody>
      </p:sp>
      <p:sp>
        <p:nvSpPr>
          <p:cNvPr id="665604" name="Text Box 4"/>
          <p:cNvSpPr txBox="1">
            <a:spLocks noChangeArrowheads="1"/>
          </p:cNvSpPr>
          <p:nvPr/>
        </p:nvSpPr>
        <p:spPr bwMode="auto">
          <a:xfrm>
            <a:off x="901402" y="5445224"/>
            <a:ext cx="2230438" cy="396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kumimoji="1" lang="zh-CN" altLang="en-US" sz="2000" dirty="0">
                <a:solidFill>
                  <a:schemeClr val="tx1"/>
                </a:solidFill>
                <a:latin typeface="宋体" panose="02010600030101010101" pitchFamily="2" charset="-122"/>
              </a:rPr>
              <a:t> </a:t>
            </a:r>
            <a:r>
              <a:rPr kumimoji="1" lang="zh-CN" altLang="en-US" sz="2000" dirty="0">
                <a:solidFill>
                  <a:schemeClr val="tx1"/>
                </a:solidFill>
              </a:rPr>
              <a:t>传统的瀑布模型</a:t>
            </a:r>
            <a:r>
              <a:rPr kumimoji="1" lang="zh-CN" altLang="en-US" sz="2000" dirty="0">
                <a:solidFill>
                  <a:schemeClr val="tx1"/>
                </a:solidFill>
                <a:latin typeface="宋体" panose="02010600030101010101" pitchFamily="2" charset="-122"/>
              </a:rPr>
              <a:t> </a:t>
            </a:r>
            <a:endParaRPr kumimoji="1" lang="zh-CN" altLang="en-US" sz="2000" dirty="0">
              <a:solidFill>
                <a:schemeClr val="tx1"/>
              </a:solidFill>
              <a:latin typeface="宋体" panose="02010600030101010101" pitchFamily="2" charset="-122"/>
            </a:endParaRPr>
          </a:p>
        </p:txBody>
      </p:sp>
      <p:sp>
        <p:nvSpPr>
          <p:cNvPr id="665605" name="Rectangle 5"/>
          <p:cNvSpPr>
            <a:spLocks noGrp="1" noChangeArrowheads="1"/>
          </p:cNvSpPr>
          <p:nvPr>
            <p:ph type="body" sz="half" idx="2"/>
          </p:nvPr>
        </p:nvSpPr>
        <p:spPr>
          <a:xfrm>
            <a:off x="4792216" y="1672208"/>
            <a:ext cx="4028256" cy="3917032"/>
          </a:xfrm>
        </p:spPr>
        <p:txBody>
          <a:bodyPr/>
          <a:lstStyle/>
          <a:p>
            <a:r>
              <a:rPr lang="zh-CN" altLang="en-US" sz="2800" dirty="0"/>
              <a:t>不希望有“变化”</a:t>
            </a:r>
            <a:endParaRPr lang="zh-CN" altLang="en-US" sz="2800" dirty="0"/>
          </a:p>
          <a:p>
            <a:r>
              <a:rPr lang="zh-CN" altLang="en-US" sz="2800" dirty="0"/>
              <a:t>变化来的越晚，付出的代价越高。</a:t>
            </a:r>
            <a:endParaRPr lang="zh-CN" altLang="en-US" sz="2800" dirty="0"/>
          </a:p>
          <a:p>
            <a:r>
              <a:rPr lang="zh-CN" altLang="en-US" sz="2800" dirty="0"/>
              <a:t>设计阶段过多的假设，导致理想化、一厢情愿的东西过多。</a:t>
            </a:r>
            <a:r>
              <a:rPr lang="en-US" altLang="zh-CN" sz="2800" dirty="0">
                <a:solidFill>
                  <a:srgbClr val="0000CC"/>
                </a:solidFill>
              </a:rPr>
              <a:t>(</a:t>
            </a:r>
            <a:r>
              <a:rPr lang="zh-CN" altLang="en-US" sz="2800" dirty="0">
                <a:solidFill>
                  <a:srgbClr val="0000CC"/>
                </a:solidFill>
              </a:rPr>
              <a:t>用户只参与需求</a:t>
            </a:r>
            <a:r>
              <a:rPr lang="en-US" altLang="zh-CN" sz="2800" dirty="0">
                <a:solidFill>
                  <a:srgbClr val="0000CC"/>
                </a:solidFill>
              </a:rPr>
              <a:t>)</a:t>
            </a:r>
            <a:endParaRPr lang="en-US" altLang="zh-CN" sz="2800" dirty="0">
              <a:solidFill>
                <a:srgbClr val="0000CC"/>
              </a:solidFill>
            </a:endParaRPr>
          </a:p>
          <a:p>
            <a:r>
              <a:rPr lang="zh-CN" altLang="en-US" sz="2800" dirty="0"/>
              <a:t>“文档驱动”，静态</a:t>
            </a:r>
            <a:endParaRPr lang="zh-CN" altLang="en-US" sz="2800" dirty="0"/>
          </a:p>
        </p:txBody>
      </p:sp>
      <p:pic>
        <p:nvPicPr>
          <p:cNvPr id="13" name="内容占位符 12" descr="瀑布模型0.emf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86165" y="1556792"/>
            <a:ext cx="4529851" cy="4521983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utoShape 53"/>
          <p:cNvSpPr>
            <a:spLocks noChangeArrowheads="1"/>
          </p:cNvSpPr>
          <p:nvPr/>
        </p:nvSpPr>
        <p:spPr bwMode="gray">
          <a:xfrm>
            <a:off x="6156176" y="1340768"/>
            <a:ext cx="2808312" cy="5040560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6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5020-040B-4537-8B43-894E1F32093F}" type="datetime1">
              <a:rPr lang="zh-CN" altLang="en-US"/>
            </a:fld>
            <a:endParaRPr lang="en-US" altLang="zh-CN"/>
          </a:p>
        </p:txBody>
      </p:sp>
      <p:sp>
        <p:nvSpPr>
          <p:cNvPr id="7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8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01AC2-A752-48A2-A9CE-35A4DA09D84B}" type="slidenum">
              <a:rPr lang="zh-CN" altLang="en-US"/>
            </a:fld>
            <a:endParaRPr lang="en-US" altLang="zh-CN"/>
          </a:p>
        </p:txBody>
      </p:sp>
      <p:sp>
        <p:nvSpPr>
          <p:cNvPr id="66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734888" y="269776"/>
            <a:ext cx="8229600" cy="1143000"/>
          </a:xfrm>
        </p:spPr>
        <p:txBody>
          <a:bodyPr/>
          <a:lstStyle/>
          <a:p>
            <a:r>
              <a:rPr lang="zh-CN" altLang="en-US" dirty="0"/>
              <a:t>实际瀑布模型</a:t>
            </a:r>
            <a:endParaRPr lang="zh-CN" altLang="en-US" dirty="0"/>
          </a:p>
        </p:txBody>
      </p:sp>
      <p:sp>
        <p:nvSpPr>
          <p:cNvPr id="668676" name="Rectangle 4"/>
          <p:cNvSpPr>
            <a:spLocks noGrp="1" noChangeArrowheads="1"/>
          </p:cNvSpPr>
          <p:nvPr>
            <p:ph type="body" sz="half" idx="2"/>
          </p:nvPr>
        </p:nvSpPr>
        <p:spPr>
          <a:xfrm>
            <a:off x="6228184" y="1600200"/>
            <a:ext cx="2736304" cy="4781550"/>
          </a:xfrm>
        </p:spPr>
        <p:txBody>
          <a:bodyPr/>
          <a:lstStyle/>
          <a:p>
            <a:r>
              <a:rPr lang="zh-CN" altLang="en-US" sz="2400" dirty="0"/>
              <a:t>可以在一定程度解决“变化”的问题</a:t>
            </a:r>
            <a:endParaRPr lang="zh-CN" altLang="en-US" sz="2400" dirty="0"/>
          </a:p>
          <a:p>
            <a:r>
              <a:rPr lang="zh-CN" altLang="en-US" sz="2400" dirty="0"/>
              <a:t>如何“拥抱”变化</a:t>
            </a:r>
            <a:r>
              <a:rPr lang="zh-CN" altLang="en-US" sz="2400" dirty="0" smtClean="0"/>
              <a:t>？</a:t>
            </a:r>
            <a:endParaRPr lang="en-US" altLang="zh-CN" sz="2400" dirty="0" smtClean="0"/>
          </a:p>
          <a:p>
            <a:r>
              <a:rPr lang="zh-CN" altLang="en-US" sz="2400" dirty="0" smtClean="0"/>
              <a:t>计划驱动，</a:t>
            </a:r>
            <a:r>
              <a:rPr lang="zh-CN" altLang="en-US" sz="2400" dirty="0"/>
              <a:t>在对系统</a:t>
            </a:r>
            <a:r>
              <a:rPr lang="zh-CN" altLang="en-US" sz="2400" dirty="0" smtClean="0"/>
              <a:t>整体的</a:t>
            </a:r>
            <a:r>
              <a:rPr lang="zh-CN" altLang="en-US" sz="2400" dirty="0"/>
              <a:t>把控和协调上</a:t>
            </a:r>
            <a:r>
              <a:rPr lang="zh-CN" altLang="en-US" sz="2400" dirty="0" smtClean="0"/>
              <a:t>，具有优势</a:t>
            </a:r>
            <a:r>
              <a:rPr lang="zh-CN" altLang="en-US" sz="2400" dirty="0"/>
              <a:t>，</a:t>
            </a:r>
            <a:r>
              <a:rPr lang="zh-CN" altLang="en-US" sz="2400" dirty="0" smtClean="0"/>
              <a:t>因此适合</a:t>
            </a:r>
            <a:r>
              <a:rPr lang="zh-CN" altLang="en-US" sz="2400" dirty="0"/>
              <a:t>规模较大的</a:t>
            </a:r>
            <a:r>
              <a:rPr lang="zh-CN" altLang="en-US" sz="2400" dirty="0" smtClean="0"/>
              <a:t>系统或分布式开发</a:t>
            </a:r>
            <a:r>
              <a:rPr lang="zh-CN" altLang="en-US" sz="2400" dirty="0"/>
              <a:t>模式。</a:t>
            </a:r>
            <a:endParaRPr lang="zh-CN" altLang="en-US" sz="2400" dirty="0"/>
          </a:p>
        </p:txBody>
      </p:sp>
      <p:pic>
        <p:nvPicPr>
          <p:cNvPr id="12" name="内容占位符 11" descr="瀑布模型.emf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79512" y="1628800"/>
            <a:ext cx="5947276" cy="4752528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solidFill>
                  <a:schemeClr val="tx1"/>
                </a:solidFill>
              </a:rPr>
              <a:t>快速原型模型</a:t>
            </a:r>
            <a:endParaRPr lang="zh-CN" altLang="en-US" sz="4000" b="0" i="1" dirty="0">
              <a:solidFill>
                <a:schemeClr val="tx1"/>
              </a:solidFill>
            </a:endParaRPr>
          </a:p>
        </p:txBody>
      </p:sp>
      <p:sp>
        <p:nvSpPr>
          <p:cNvPr id="66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sz="2400" dirty="0"/>
              <a:t>快速原型模型（</a:t>
            </a:r>
            <a:r>
              <a:rPr lang="en-US" altLang="zh-CN" sz="2400" dirty="0"/>
              <a:t>Rapid Prototype</a:t>
            </a:r>
            <a:r>
              <a:rPr lang="zh-CN" altLang="en-US" sz="2400" dirty="0"/>
              <a:t>）</a:t>
            </a:r>
            <a:r>
              <a:rPr lang="zh-CN" altLang="en-US" sz="2400" dirty="0" smtClean="0"/>
              <a:t>的主要</a:t>
            </a:r>
            <a:r>
              <a:rPr lang="zh-CN" altLang="en-US" sz="2400" dirty="0"/>
              <a:t>作用是在用户和开发者之间起到“</a:t>
            </a:r>
            <a:r>
              <a:rPr lang="zh-CN" altLang="en-US" sz="2400" dirty="0">
                <a:solidFill>
                  <a:srgbClr val="C00000"/>
                </a:solidFill>
              </a:rPr>
              <a:t>桥梁</a:t>
            </a:r>
            <a:r>
              <a:rPr lang="zh-CN" altLang="en-US" sz="2400" dirty="0"/>
              <a:t>”的作用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>
              <a:lnSpc>
                <a:spcPct val="130000"/>
              </a:lnSpc>
            </a:pPr>
            <a:r>
              <a:rPr lang="zh-CN" altLang="en-US" sz="2400" dirty="0" smtClean="0"/>
              <a:t>开发</a:t>
            </a:r>
            <a:r>
              <a:rPr lang="zh-CN" altLang="en-US" sz="2400" dirty="0"/>
              <a:t>者和用户之间经常面临的一个状况是：用户熟悉的是业务但不懂得开发的技术，而开发者正好相反，其更熟悉具体的开发方法、工具等技术内容而不明白相关的业务</a:t>
            </a:r>
            <a:r>
              <a:rPr lang="zh-CN" altLang="en-US" sz="2400" dirty="0" smtClean="0"/>
              <a:t>流程。</a:t>
            </a:r>
            <a:endParaRPr lang="en-US" altLang="zh-CN" sz="2400" dirty="0" smtClean="0"/>
          </a:p>
          <a:p>
            <a:pPr>
              <a:lnSpc>
                <a:spcPct val="130000"/>
              </a:lnSpc>
            </a:pPr>
            <a:r>
              <a:rPr lang="zh-CN" altLang="en-US" sz="2400" dirty="0" smtClean="0"/>
              <a:t>这</a:t>
            </a:r>
            <a:r>
              <a:rPr lang="zh-CN" altLang="en-US" sz="2400" dirty="0"/>
              <a:t>也是为什么需求分析较难开展的原因之一，也是无法固化用户需求的客观原因之一。</a:t>
            </a:r>
            <a:endParaRPr lang="zh-CN" altLang="en-US" sz="28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EC019-CB8C-4B47-A57D-1B632D88A7DD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3CB33-352C-4759-AA3F-23DF8A961427}" type="slidenum">
              <a:rPr lang="zh-CN" altLang="en-US"/>
            </a:fld>
            <a:endParaRPr lang="en-US" altLang="zh-CN"/>
          </a:p>
        </p:txBody>
      </p:sp>
      <p:pic>
        <p:nvPicPr>
          <p:cNvPr id="7" name="Picture 3" descr="积木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5914917" y="5148574"/>
            <a:ext cx="1728787" cy="1449387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5556E-33B7-4397-B6FC-52A2831BC636}" type="datetime1">
              <a:rPr lang="zh-CN" altLang="en-US"/>
            </a:fld>
            <a:endParaRPr lang="en-US" alt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1D9B-B5EC-4ABF-8936-98B67B2ADCEA}" type="slidenum">
              <a:rPr lang="zh-CN" altLang="en-US"/>
            </a:fld>
            <a:endParaRPr lang="en-US" altLang="zh-CN"/>
          </a:p>
        </p:txBody>
      </p:sp>
      <p:sp>
        <p:nvSpPr>
          <p:cNvPr id="671747" name="Text Box 3"/>
          <p:cNvSpPr txBox="1">
            <a:spLocks noChangeArrowheads="1"/>
          </p:cNvSpPr>
          <p:nvPr/>
        </p:nvSpPr>
        <p:spPr bwMode="auto">
          <a:xfrm>
            <a:off x="323528" y="488866"/>
            <a:ext cx="4032448" cy="707886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kumimoji="1" lang="zh-CN" altLang="en-US" sz="4000" dirty="0">
                <a:solidFill>
                  <a:schemeClr val="tx1"/>
                </a:solidFill>
              </a:rPr>
              <a:t>快速原型模型</a:t>
            </a:r>
            <a:endParaRPr kumimoji="1" lang="zh-CN" altLang="en-US" sz="4000" dirty="0">
              <a:solidFill>
                <a:schemeClr val="tx1"/>
              </a:solidFill>
            </a:endParaRPr>
          </a:p>
        </p:txBody>
      </p:sp>
      <p:pic>
        <p:nvPicPr>
          <p:cNvPr id="671753" name="Picture 9" descr="Image00006"/>
          <p:cNvPicPr>
            <a:picLocks noGrp="1" noChangeAspect="1" noChangeArrowheads="1"/>
          </p:cNvPicPr>
          <p:nvPr>
            <p:ph sz="half" idx="2"/>
          </p:nvPr>
        </p:nvPicPr>
        <p:blipFill>
          <a:blip r:embed="rId1" cstate="print"/>
          <a:srcRect/>
          <a:stretch>
            <a:fillRect/>
          </a:stretch>
        </p:blipFill>
        <p:spPr>
          <a:xfrm>
            <a:off x="5940153" y="404664"/>
            <a:ext cx="2808312" cy="2034543"/>
          </a:xfrm>
          <a:noFill/>
        </p:spPr>
      </p:pic>
      <p:pic>
        <p:nvPicPr>
          <p:cNvPr id="671754" name="Picture 10" descr="Image000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48778" y="1916832"/>
            <a:ext cx="2887718" cy="2092647"/>
          </a:xfrm>
          <a:prstGeom prst="rect">
            <a:avLst/>
          </a:prstGeom>
          <a:noFill/>
        </p:spPr>
      </p:pic>
      <p:pic>
        <p:nvPicPr>
          <p:cNvPr id="671755" name="Picture 11" descr="新截图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68144" y="3875449"/>
            <a:ext cx="2880320" cy="2073831"/>
          </a:xfrm>
          <a:prstGeom prst="rect">
            <a:avLst/>
          </a:prstGeom>
          <a:noFill/>
        </p:spPr>
      </p:pic>
      <p:pic>
        <p:nvPicPr>
          <p:cNvPr id="11" name="内容占位符 10" descr="快速原型模型.emf"/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61156" y="1628800"/>
            <a:ext cx="5951004" cy="4755508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快速原型模型的特点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快速原型模型要求</a:t>
            </a:r>
            <a:r>
              <a:rPr lang="zh-CN" altLang="en-US" sz="2400" dirty="0">
                <a:solidFill>
                  <a:srgbClr val="FF0000"/>
                </a:solidFill>
              </a:rPr>
              <a:t>对系统进行简单和快速的分析</a:t>
            </a:r>
            <a:r>
              <a:rPr lang="zh-CN" altLang="en-US" sz="2400" dirty="0"/>
              <a:t>，快速构造一个软件</a:t>
            </a:r>
            <a:r>
              <a:rPr lang="zh-CN" altLang="en-US" sz="2400" dirty="0" smtClean="0"/>
              <a:t>原型。</a:t>
            </a:r>
            <a:endParaRPr lang="en-US" altLang="zh-CN" sz="2400" dirty="0" smtClean="0"/>
          </a:p>
          <a:p>
            <a:r>
              <a:rPr lang="zh-CN" altLang="en-US" sz="2400" dirty="0" smtClean="0"/>
              <a:t>用户</a:t>
            </a:r>
            <a:r>
              <a:rPr lang="zh-CN" altLang="en-US" sz="2400" dirty="0"/>
              <a:t>和开发者在试用或演示原型过程中加强沟通和反馈，通过反复评价和改进原型，减少双方的误解，降低缺陷引入的几率</a:t>
            </a:r>
            <a:r>
              <a:rPr lang="zh-CN" altLang="en-US" sz="2400" dirty="0" smtClean="0"/>
              <a:t>，降低</a:t>
            </a:r>
            <a:r>
              <a:rPr lang="zh-CN" altLang="en-US" sz="2400" dirty="0"/>
              <a:t>由于需求不明确带来的开发风险和提高软件质量，</a:t>
            </a:r>
            <a:r>
              <a:rPr lang="zh-CN" altLang="en-US" sz="2400" dirty="0">
                <a:solidFill>
                  <a:srgbClr val="FF0000"/>
                </a:solidFill>
              </a:rPr>
              <a:t>获取到用户真正的需求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r>
              <a:rPr lang="zh-CN" altLang="en-US" sz="2400" dirty="0" smtClean="0"/>
              <a:t>比较</a:t>
            </a:r>
            <a:r>
              <a:rPr lang="zh-CN" altLang="en-US" sz="2400" dirty="0"/>
              <a:t>适合一个全新的系统开发，用户借助</a:t>
            </a:r>
            <a:r>
              <a:rPr lang="zh-CN" altLang="en-US" sz="2400" dirty="0" smtClean="0"/>
              <a:t>原型了解开发方向的正确性，如用户界面的构建，使用户</a:t>
            </a:r>
            <a:r>
              <a:rPr lang="zh-CN" altLang="en-US" sz="2400" dirty="0"/>
              <a:t>建立起对未来系统的认识和了解。</a:t>
            </a:r>
            <a:endParaRPr lang="zh-CN" altLang="en-US" sz="2400" dirty="0"/>
          </a:p>
          <a:p>
            <a:r>
              <a:rPr lang="zh-CN" altLang="en-US" sz="2400" dirty="0" smtClean="0"/>
              <a:t>快速</a:t>
            </a:r>
            <a:r>
              <a:rPr lang="zh-CN" altLang="en-US" sz="2400" dirty="0"/>
              <a:t>原型中可以尝试运用未来系统中需要的新技术，提前测试一些性能上的要求是否能够达到</a:t>
            </a:r>
            <a:r>
              <a:rPr lang="zh-CN" altLang="en-US" sz="2400" dirty="0" smtClean="0"/>
              <a:t>预期。</a:t>
            </a:r>
            <a:endParaRPr lang="zh-CN" altLang="en-US" sz="2400" dirty="0"/>
          </a:p>
          <a:p>
            <a:endParaRPr lang="zh-CN" altLang="en-US" sz="2400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B755-4406-4220-BCB7-DBBA13AFF9E1}" type="datetime1">
              <a:rPr lang="zh-CN" altLang="en-US" smtClean="0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大连理工大学软件学院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FD873-8642-4791-A5FB-9DC8266EF7CF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53"/>
          <p:cNvSpPr>
            <a:spLocks noChangeArrowheads="1"/>
          </p:cNvSpPr>
          <p:nvPr/>
        </p:nvSpPr>
        <p:spPr bwMode="gray">
          <a:xfrm>
            <a:off x="598140" y="1844824"/>
            <a:ext cx="8006308" cy="4536504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anchor="ctr"/>
          <a:lstStyle/>
          <a:p>
            <a:pPr algn="just"/>
            <a:endParaRPr lang="zh-CN" altLang="zh-CN" dirty="0">
              <a:solidFill>
                <a:schemeClr val="tx1"/>
              </a:solidFill>
            </a:endParaRP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F0045-4EDE-43BD-909C-AE9009BB68D7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83BE-2A00-4D47-99BC-86A16C3F5D55}" type="slidenum">
              <a:rPr lang="zh-CN" altLang="en-US"/>
            </a:fld>
            <a:endParaRPr lang="en-US" altLang="zh-CN"/>
          </a:p>
        </p:txBody>
      </p:sp>
      <p:sp>
        <p:nvSpPr>
          <p:cNvPr id="624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第</a:t>
            </a:r>
            <a:r>
              <a:rPr lang="en-US" altLang="zh-CN" dirty="0">
                <a:solidFill>
                  <a:schemeClr val="tx1"/>
                </a:solidFill>
              </a:rPr>
              <a:t>2</a:t>
            </a:r>
            <a:r>
              <a:rPr lang="zh-CN" altLang="en-US" dirty="0" smtClean="0">
                <a:solidFill>
                  <a:schemeClr val="tx1"/>
                </a:solidFill>
              </a:rPr>
              <a:t>章 软件开发过程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2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2431" y="2276113"/>
            <a:ext cx="7313985" cy="1972816"/>
          </a:xfrm>
        </p:spPr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zh-CN" altLang="en-US" sz="2400" dirty="0"/>
              <a:t>软件开发过程（</a:t>
            </a:r>
            <a:r>
              <a:rPr lang="en-US" altLang="zh-CN" sz="2400" dirty="0"/>
              <a:t>software development process</a:t>
            </a:r>
            <a:r>
              <a:rPr lang="zh-CN" altLang="en-US" sz="2400" dirty="0"/>
              <a:t>）又叫做软件开发生命周期（</a:t>
            </a:r>
            <a:r>
              <a:rPr lang="en-US" altLang="zh-CN" sz="2400" dirty="0"/>
              <a:t>software development life cycle, SDLC</a:t>
            </a:r>
            <a:r>
              <a:rPr lang="zh-CN" altLang="en-US" sz="2400" dirty="0"/>
              <a:t>），是软件产品开发的任务框架和规范，又可以简单的称为软件生命周期及软件过程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>
              <a:lnSpc>
                <a:spcPct val="130000"/>
              </a:lnSpc>
            </a:pPr>
            <a:r>
              <a:rPr lang="zh-CN" altLang="en-US" sz="2400" dirty="0" smtClean="0"/>
              <a:t>软件过程和生命周期</a:t>
            </a:r>
            <a:endParaRPr lang="en-US" altLang="zh-CN" sz="2400" dirty="0" smtClean="0"/>
          </a:p>
          <a:p>
            <a:pPr>
              <a:lnSpc>
                <a:spcPct val="130000"/>
              </a:lnSpc>
            </a:pPr>
            <a:r>
              <a:rPr lang="zh-CN" altLang="en-US" sz="2400" dirty="0" smtClean="0"/>
              <a:t>软件过程模型：传统过程和敏捷（</a:t>
            </a:r>
            <a:r>
              <a:rPr lang="en-US" altLang="zh-CN" sz="2400" dirty="0" smtClean="0"/>
              <a:t>Agile</a:t>
            </a:r>
            <a:r>
              <a:rPr lang="zh-CN" altLang="en-US" sz="2400" dirty="0" smtClean="0"/>
              <a:t>）过程</a:t>
            </a:r>
            <a:endParaRPr lang="zh-CN" altLang="en-US" sz="2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773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快速</a:t>
            </a:r>
            <a:r>
              <a:rPr lang="zh-CN" altLang="en-US" dirty="0" smtClean="0"/>
              <a:t>原型的问题</a:t>
            </a:r>
            <a:endParaRPr lang="zh-CN" altLang="en-US" dirty="0"/>
          </a:p>
        </p:txBody>
      </p:sp>
      <p:sp>
        <p:nvSpPr>
          <p:cNvPr id="672770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2800" dirty="0" smtClean="0">
                <a:latin typeface="宋体" panose="02010600030101010101" pitchFamily="2" charset="-122"/>
              </a:rPr>
              <a:t>所</a:t>
            </a:r>
            <a:r>
              <a:rPr lang="zh-CN" altLang="en-US" sz="2800" dirty="0">
                <a:latin typeface="宋体" panose="02010600030101010101" pitchFamily="2" charset="-122"/>
              </a:rPr>
              <a:t>选用的开发技术和工具不一定是实际项目的</a:t>
            </a:r>
            <a:r>
              <a:rPr lang="zh-CN" altLang="en-US" sz="2800" dirty="0" smtClean="0">
                <a:latin typeface="宋体" panose="02010600030101010101" pitchFamily="2" charset="-122"/>
              </a:rPr>
              <a:t>需要。</a:t>
            </a:r>
            <a:endParaRPr lang="en-US" altLang="zh-CN" sz="2800" dirty="0" smtClean="0">
              <a:latin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 smtClean="0">
                <a:latin typeface="宋体" panose="02010600030101010101" pitchFamily="2" charset="-122"/>
              </a:rPr>
              <a:t>快速</a:t>
            </a:r>
            <a:r>
              <a:rPr lang="zh-CN" altLang="en-US" sz="2800" dirty="0">
                <a:latin typeface="宋体" panose="02010600030101010101" pitchFamily="2" charset="-122"/>
              </a:rPr>
              <a:t>建立起来的模型可能由于不符合各种开发规范，再加上不断的修改，质量一般都比较差</a:t>
            </a:r>
            <a:r>
              <a:rPr lang="zh-CN" altLang="en-US" sz="2800" dirty="0" smtClean="0">
                <a:latin typeface="宋体" panose="02010600030101010101" pitchFamily="2" charset="-122"/>
              </a:rPr>
              <a:t>，通常</a:t>
            </a:r>
            <a:r>
              <a:rPr lang="zh-CN" altLang="en-US" sz="2800" dirty="0">
                <a:latin typeface="宋体" panose="02010600030101010101" pitchFamily="2" charset="-122"/>
              </a:rPr>
              <a:t>在实际开发过程中会完全抛弃之前建立起来的原型系统</a:t>
            </a:r>
            <a:r>
              <a:rPr lang="zh-CN" altLang="en-US" sz="2800" dirty="0" smtClean="0">
                <a:latin typeface="宋体" panose="02010600030101010101" pitchFamily="2" charset="-122"/>
              </a:rPr>
              <a:t>。</a:t>
            </a:r>
            <a:endParaRPr lang="en-US" altLang="zh-CN" sz="2800" dirty="0" smtClean="0">
              <a:latin typeface="宋体" panose="02010600030101010101" pitchFamily="2" charset="-122"/>
            </a:endParaRP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6F410-778F-4C9C-804E-30088679F5E7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2D1CC-C960-4759-8391-58C02B06D4A2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53"/>
          <p:cNvSpPr>
            <a:spLocks noChangeArrowheads="1"/>
          </p:cNvSpPr>
          <p:nvPr/>
        </p:nvSpPr>
        <p:spPr bwMode="gray">
          <a:xfrm>
            <a:off x="467544" y="4149080"/>
            <a:ext cx="8280920" cy="1296144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DB0-BAE3-4C20-8D2D-78DB4593DE43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A26D1-A70B-4524-883A-8223550DF7D6}" type="slidenum">
              <a:rPr lang="zh-CN" altLang="en-US"/>
            </a:fld>
            <a:endParaRPr lang="en-US" altLang="zh-CN"/>
          </a:p>
        </p:txBody>
      </p:sp>
      <p:sp>
        <p:nvSpPr>
          <p:cNvPr id="67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>
                <a:solidFill>
                  <a:schemeClr val="tx1"/>
                </a:solidFill>
              </a:rPr>
              <a:t>增量模型</a:t>
            </a:r>
            <a:endParaRPr lang="zh-CN" altLang="en-US" sz="4000" b="0" i="1">
              <a:solidFill>
                <a:schemeClr val="tx1"/>
              </a:solidFill>
            </a:endParaRPr>
          </a:p>
        </p:txBody>
      </p:sp>
      <p:sp>
        <p:nvSpPr>
          <p:cNvPr id="67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0550" y="1773238"/>
            <a:ext cx="8302625" cy="4133850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sz="2800"/>
              <a:t>也称为渐增模型。把软件产品作为</a:t>
            </a:r>
            <a:r>
              <a:rPr lang="zh-CN" altLang="en-US" sz="2800">
                <a:solidFill>
                  <a:srgbClr val="FF0000"/>
                </a:solidFill>
              </a:rPr>
              <a:t>一系列增量构件</a:t>
            </a:r>
            <a:r>
              <a:rPr lang="zh-CN" altLang="en-US" sz="2800"/>
              <a:t>来设计、编码、集成和测试。</a:t>
            </a:r>
            <a:endParaRPr lang="zh-CN" altLang="en-US" sz="2800"/>
          </a:p>
          <a:p>
            <a:pPr>
              <a:lnSpc>
                <a:spcPct val="130000"/>
              </a:lnSpc>
            </a:pPr>
            <a:r>
              <a:rPr lang="zh-CN" altLang="en-US" sz="2800"/>
              <a:t>每个构件由多个相互作用的模块构成，并且能够完成特定的功能。</a:t>
            </a:r>
            <a:endParaRPr lang="zh-CN" altLang="en-US" sz="2800"/>
          </a:p>
          <a:p>
            <a:pPr>
              <a:lnSpc>
                <a:spcPct val="130000"/>
              </a:lnSpc>
            </a:pPr>
            <a:r>
              <a:rPr lang="zh-CN" altLang="en-US" sz="2800"/>
              <a:t>使用增量模型时，第一个增量构件往往实现软件的基本需求，提供最核心的功能。</a:t>
            </a:r>
            <a:r>
              <a:rPr lang="en-US" altLang="zh-CN" sz="2800">
                <a:solidFill>
                  <a:srgbClr val="0000CC"/>
                </a:solidFill>
              </a:rPr>
              <a:t>(</a:t>
            </a:r>
            <a:r>
              <a:rPr lang="zh-CN" altLang="en-US" sz="2800">
                <a:solidFill>
                  <a:srgbClr val="0000CC"/>
                </a:solidFill>
              </a:rPr>
              <a:t>滚雪球方式</a:t>
            </a:r>
            <a:r>
              <a:rPr lang="en-US" altLang="zh-CN" sz="2800">
                <a:solidFill>
                  <a:srgbClr val="0000CC"/>
                </a:solidFill>
              </a:rPr>
              <a:t>)</a:t>
            </a:r>
            <a:endParaRPr lang="en-US" altLang="zh-CN" sz="2800">
              <a:solidFill>
                <a:srgbClr val="0000CC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53"/>
          <p:cNvSpPr>
            <a:spLocks noChangeArrowheads="1"/>
          </p:cNvSpPr>
          <p:nvPr/>
        </p:nvSpPr>
        <p:spPr bwMode="gray">
          <a:xfrm>
            <a:off x="3779912" y="836712"/>
            <a:ext cx="4824536" cy="2520280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57D6F-2170-414B-8E01-579899949D96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4E63-5F08-4FA5-A422-D1F90A22EDDD}" type="slidenum">
              <a:rPr lang="zh-CN" altLang="en-US"/>
            </a:fld>
            <a:endParaRPr lang="en-US" altLang="zh-CN"/>
          </a:p>
        </p:txBody>
      </p:sp>
      <p:sp>
        <p:nvSpPr>
          <p:cNvPr id="674818" name="Text Box 2"/>
          <p:cNvSpPr txBox="1">
            <a:spLocks noChangeArrowheads="1"/>
          </p:cNvSpPr>
          <p:nvPr/>
        </p:nvSpPr>
        <p:spPr bwMode="auto">
          <a:xfrm>
            <a:off x="3581400" y="5694363"/>
            <a:ext cx="1711325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r>
              <a:rPr kumimoji="1" lang="zh-CN" altLang="en-US" sz="2400">
                <a:solidFill>
                  <a:schemeClr val="tx1"/>
                </a:solidFill>
                <a:latin typeface="Times New Roman" panose="02020603050405020304" pitchFamily="18" charset="0"/>
              </a:rPr>
              <a:t>增量模型</a:t>
            </a:r>
            <a:endParaRPr kumimoji="1" lang="zh-CN" altLang="en-US" sz="24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674820" name="Text Box 4"/>
          <p:cNvSpPr txBox="1">
            <a:spLocks noChangeArrowheads="1"/>
          </p:cNvSpPr>
          <p:nvPr/>
        </p:nvSpPr>
        <p:spPr bwMode="auto">
          <a:xfrm>
            <a:off x="4067944" y="1057721"/>
            <a:ext cx="4105275" cy="2227263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>
            <a:spAutoFit/>
          </a:bodyPr>
          <a:lstStyle/>
          <a:p>
            <a:pPr indent="225425">
              <a:buFontTx/>
              <a:buChar char="•"/>
              <a:tabLst>
                <a:tab pos="404495" algn="l"/>
              </a:tabLst>
            </a:pPr>
            <a:r>
              <a:rPr lang="zh-CN" altLang="en-US" dirty="0"/>
              <a:t>瀑布模型：力求一次性给用户完整的系统。</a:t>
            </a:r>
            <a:endParaRPr lang="zh-CN" altLang="en-US" dirty="0"/>
          </a:p>
          <a:p>
            <a:pPr indent="225425">
              <a:buFontTx/>
              <a:buChar char="•"/>
              <a:tabLst>
                <a:tab pos="404495" algn="l"/>
              </a:tabLst>
            </a:pPr>
            <a:r>
              <a:rPr lang="zh-CN" altLang="en-US" dirty="0"/>
              <a:t>增量模型：逐步增加系统功能。</a:t>
            </a:r>
            <a:endParaRPr lang="zh-CN" altLang="en-US" dirty="0"/>
          </a:p>
          <a:p>
            <a:pPr indent="225425">
              <a:buFontTx/>
              <a:buChar char="•"/>
              <a:tabLst>
                <a:tab pos="404495" algn="l"/>
              </a:tabLst>
            </a:pPr>
            <a:r>
              <a:rPr lang="zh-CN" altLang="en-US" dirty="0"/>
              <a:t>需要开放的架构设计。</a:t>
            </a:r>
            <a:endParaRPr lang="zh-CN" altLang="en-US" dirty="0"/>
          </a:p>
        </p:txBody>
      </p:sp>
      <p:pic>
        <p:nvPicPr>
          <p:cNvPr id="10" name="内容占位符 9" descr="增量模型.emf"/>
          <p:cNvPicPr>
            <a:picLocks noGrp="1"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21574" y="1776877"/>
            <a:ext cx="8614922" cy="4388427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>
                <a:solidFill>
                  <a:schemeClr val="tx1"/>
                </a:solidFill>
              </a:rPr>
              <a:t>螺旋模型</a:t>
            </a:r>
            <a:endParaRPr lang="zh-CN" altLang="en-US" sz="4000" b="0" i="1">
              <a:solidFill>
                <a:schemeClr val="tx1"/>
              </a:solidFill>
            </a:endParaRPr>
          </a:p>
        </p:txBody>
      </p:sp>
      <p:sp>
        <p:nvSpPr>
          <p:cNvPr id="6768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zh-CN" altLang="en-US" dirty="0"/>
              <a:t>螺旋模型的基本思想是使用原型</a:t>
            </a:r>
            <a:r>
              <a:rPr lang="zh-CN" altLang="en-US" dirty="0" smtClean="0"/>
              <a:t>及其它方法</a:t>
            </a:r>
            <a:r>
              <a:rPr lang="zh-CN" altLang="en-US" dirty="0"/>
              <a:t>尽量</a:t>
            </a:r>
            <a:r>
              <a:rPr lang="zh-CN" altLang="en-US" dirty="0">
                <a:solidFill>
                  <a:srgbClr val="FF0000"/>
                </a:solidFill>
              </a:rPr>
              <a:t>降低风险</a:t>
            </a:r>
            <a:r>
              <a:rPr lang="zh-CN" altLang="en-US" dirty="0"/>
              <a:t>。</a:t>
            </a:r>
            <a:endParaRPr lang="zh-CN" altLang="en-US" dirty="0"/>
          </a:p>
          <a:p>
            <a:pPr lvl="1">
              <a:lnSpc>
                <a:spcPct val="125000"/>
              </a:lnSpc>
            </a:pPr>
            <a:r>
              <a:rPr lang="zh-CN" altLang="en-US" dirty="0"/>
              <a:t>在每个阶段之前都增加了风险分析过程的快速原型模型。</a:t>
            </a:r>
            <a:endParaRPr lang="zh-CN" altLang="en-US" dirty="0"/>
          </a:p>
          <a:p>
            <a:pPr>
              <a:lnSpc>
                <a:spcPct val="125000"/>
              </a:lnSpc>
            </a:pPr>
            <a:r>
              <a:rPr lang="zh-CN" altLang="en-US" dirty="0"/>
              <a:t>特别适合于大型复杂的系统。螺旋模型沿着螺线进行若干次迭代</a:t>
            </a:r>
            <a:r>
              <a:rPr lang="zh-CN" altLang="en-US" dirty="0" smtClean="0"/>
              <a:t>，四</a:t>
            </a:r>
            <a:r>
              <a:rPr lang="zh-CN" altLang="en-US" dirty="0"/>
              <a:t>个象限代表</a:t>
            </a:r>
            <a:r>
              <a:rPr lang="zh-CN" altLang="en-US" dirty="0" smtClean="0"/>
              <a:t>了</a:t>
            </a:r>
            <a:r>
              <a:rPr lang="zh-CN" altLang="en-US" dirty="0"/>
              <a:t>不同</a:t>
            </a:r>
            <a:r>
              <a:rPr lang="zh-CN" altLang="en-US" dirty="0" smtClean="0"/>
              <a:t>的活动。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0901-08F6-42FD-885A-8F2F7A61CC9B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2AA5-3DF7-4118-BDFC-4D3278829DC3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utoShape 53"/>
          <p:cNvSpPr>
            <a:spLocks noChangeArrowheads="1"/>
          </p:cNvSpPr>
          <p:nvPr/>
        </p:nvSpPr>
        <p:spPr bwMode="gray">
          <a:xfrm>
            <a:off x="107504" y="1844824"/>
            <a:ext cx="1763688" cy="3744416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F56A-300B-41BA-8CAA-BC501738FBA9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B7C6-72E0-458B-B1A9-82C1D96BA033}" type="slidenum">
              <a:rPr lang="zh-CN" altLang="en-US"/>
            </a:fld>
            <a:endParaRPr lang="en-US" altLang="zh-CN"/>
          </a:p>
        </p:txBody>
      </p:sp>
      <p:sp>
        <p:nvSpPr>
          <p:cNvPr id="677891" name="Text Box 3"/>
          <p:cNvSpPr txBox="1">
            <a:spLocks noChangeArrowheads="1"/>
          </p:cNvSpPr>
          <p:nvPr/>
        </p:nvSpPr>
        <p:spPr bwMode="auto">
          <a:xfrm>
            <a:off x="3319463" y="6051550"/>
            <a:ext cx="2332037" cy="396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r>
              <a:rPr kumimoji="1" lang="zh-CN" altLang="en-US" sz="2000">
                <a:solidFill>
                  <a:schemeClr val="tx1"/>
                </a:solidFill>
                <a:latin typeface="Times New Roman" panose="02020603050405020304" pitchFamily="18" charset="0"/>
              </a:rPr>
              <a:t>简化的螺旋模型</a:t>
            </a:r>
            <a:endParaRPr kumimoji="1" lang="zh-CN" altLang="en-US" sz="20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677892" name="Text Box 4"/>
          <p:cNvSpPr txBox="1">
            <a:spLocks noChangeArrowheads="1"/>
          </p:cNvSpPr>
          <p:nvPr/>
        </p:nvSpPr>
        <p:spPr bwMode="auto">
          <a:xfrm>
            <a:off x="107504" y="2100912"/>
            <a:ext cx="1872208" cy="3416320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indent="225425">
              <a:buFontTx/>
              <a:buChar char="•"/>
              <a:tabLst>
                <a:tab pos="404495" algn="l"/>
              </a:tabLst>
            </a:pPr>
            <a:r>
              <a:rPr lang="zh-CN" altLang="en-US" sz="2400" dirty="0"/>
              <a:t>原型模型可以在一定程度上降低风险，但对有些风险也无能为力。</a:t>
            </a:r>
            <a:endParaRPr lang="zh-CN" altLang="en-US" sz="2400" dirty="0"/>
          </a:p>
          <a:p>
            <a:pPr indent="225425">
              <a:buFontTx/>
              <a:buChar char="•"/>
              <a:tabLst>
                <a:tab pos="404495" algn="l"/>
              </a:tabLst>
            </a:pPr>
            <a:r>
              <a:rPr lang="zh-CN" altLang="en-US" sz="2400" dirty="0"/>
              <a:t>需要专业的风险评估人员。</a:t>
            </a:r>
            <a:endParaRPr lang="zh-CN" altLang="en-US" sz="2400" dirty="0"/>
          </a:p>
        </p:txBody>
      </p:sp>
      <p:pic>
        <p:nvPicPr>
          <p:cNvPr id="12" name="内容占位符 11" descr="螺旋模型1.emf"/>
          <p:cNvPicPr>
            <a:picLocks noGrp="1"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2195736" y="865655"/>
            <a:ext cx="6858612" cy="5587681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C32ED-8884-4130-B99B-94E0EF5B738E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9C8E-CC64-4E24-9759-AF43D076B870}" type="slidenum">
              <a:rPr lang="zh-CN" altLang="en-US"/>
            </a:fld>
            <a:endParaRPr lang="en-US" altLang="zh-CN"/>
          </a:p>
        </p:txBody>
      </p:sp>
      <p:sp>
        <p:nvSpPr>
          <p:cNvPr id="678915" name="Text Box 3"/>
          <p:cNvSpPr txBox="1">
            <a:spLocks noChangeArrowheads="1"/>
          </p:cNvSpPr>
          <p:nvPr/>
        </p:nvSpPr>
        <p:spPr bwMode="auto">
          <a:xfrm>
            <a:off x="3771751" y="6165304"/>
            <a:ext cx="2384425" cy="396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r>
              <a:rPr kumimoji="1"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</a:rPr>
              <a:t>完整的螺旋模型</a:t>
            </a:r>
            <a:endParaRPr kumimoji="1" lang="zh-CN" altLang="en-US" sz="200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0" name="内容占位符 9" descr="prototype2.emf"/>
          <p:cNvPicPr>
            <a:picLocks noGrp="1"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683568" y="476672"/>
            <a:ext cx="8136904" cy="5818658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3AED8-2F46-426D-807C-2CC27402AB80}" type="datetime1">
              <a:rPr lang="zh-CN" altLang="en-US"/>
            </a:fld>
            <a:endParaRPr lang="en-US" altLang="zh-CN"/>
          </a:p>
        </p:txBody>
      </p:sp>
      <p:sp>
        <p:nvSpPr>
          <p:cNvPr id="1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1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DEAB8-9C35-4377-A7B1-415D4D1D6CC9}" type="slidenum">
              <a:rPr lang="zh-CN" altLang="en-US"/>
            </a:fld>
            <a:endParaRPr lang="en-US" altLang="zh-CN"/>
          </a:p>
        </p:txBody>
      </p:sp>
      <p:sp>
        <p:nvSpPr>
          <p:cNvPr id="67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>
                <a:solidFill>
                  <a:schemeClr val="tx1"/>
                </a:solidFill>
              </a:rPr>
              <a:t>喷泉模型</a:t>
            </a:r>
            <a:endParaRPr lang="zh-CN" altLang="en-US" sz="4000" b="0" i="1">
              <a:solidFill>
                <a:schemeClr val="tx1"/>
              </a:solidFill>
            </a:endParaRPr>
          </a:p>
        </p:txBody>
      </p:sp>
      <p:sp>
        <p:nvSpPr>
          <p:cNvPr id="67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362950" cy="218916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FF0000"/>
                </a:solidFill>
              </a:rPr>
              <a:t>迭代</a:t>
            </a:r>
            <a:r>
              <a:rPr lang="zh-CN" altLang="en-US" sz="2400" dirty="0"/>
              <a:t>是</a:t>
            </a:r>
            <a:r>
              <a:rPr lang="en-US" altLang="zh-CN" sz="2400" dirty="0"/>
              <a:t>OO</a:t>
            </a:r>
            <a:r>
              <a:rPr lang="zh-CN" altLang="en-US" sz="2400" dirty="0"/>
              <a:t>开发过程的主要特性。</a:t>
            </a:r>
            <a:endParaRPr lang="zh-CN" altLang="en-US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喷泉模型是典型的面向对象生命周期模型。</a:t>
            </a:r>
            <a:endParaRPr lang="zh-CN" altLang="en-US" sz="2400" dirty="0"/>
          </a:p>
          <a:p>
            <a:pPr>
              <a:lnSpc>
                <a:spcPct val="120000"/>
              </a:lnSpc>
            </a:pPr>
            <a:r>
              <a:rPr lang="zh-CN" altLang="en-US" sz="2400" dirty="0">
                <a:latin typeface="Tahoma" panose="020B0604030504040204"/>
              </a:rPr>
              <a:t>“</a:t>
            </a:r>
            <a:r>
              <a:rPr lang="zh-CN" altLang="en-US" sz="2400" dirty="0"/>
              <a:t>喷泉</a:t>
            </a:r>
            <a:r>
              <a:rPr lang="zh-CN" altLang="en-US" sz="2400" dirty="0">
                <a:latin typeface="Tahoma" panose="020B0604030504040204"/>
              </a:rPr>
              <a:t>”</a:t>
            </a:r>
            <a:r>
              <a:rPr lang="zh-CN" altLang="en-US" sz="2400" dirty="0"/>
              <a:t> 体现了面向对象软件开发过程</a:t>
            </a:r>
            <a:r>
              <a:rPr lang="zh-CN" altLang="en-US" sz="2400" dirty="0">
                <a:solidFill>
                  <a:srgbClr val="FF0000"/>
                </a:solidFill>
              </a:rPr>
              <a:t>迭代和无缝</a:t>
            </a:r>
            <a:r>
              <a:rPr lang="zh-CN" altLang="en-US" sz="2400" dirty="0"/>
              <a:t>的特性。</a:t>
            </a:r>
            <a:endParaRPr lang="zh-CN" altLang="en-US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为避免喷泉模型的过分无序，把一个</a:t>
            </a:r>
            <a:r>
              <a:rPr lang="zh-CN" altLang="en-US" sz="2400" dirty="0">
                <a:solidFill>
                  <a:srgbClr val="FF0000"/>
                </a:solidFill>
              </a:rPr>
              <a:t>线性过程</a:t>
            </a:r>
            <a:r>
              <a:rPr lang="zh-CN" altLang="en-US" sz="2400" dirty="0"/>
              <a:t>作为总目标。</a:t>
            </a:r>
            <a:endParaRPr lang="zh-CN" altLang="en-US" sz="2400" b="0" dirty="0"/>
          </a:p>
        </p:txBody>
      </p:sp>
      <p:sp>
        <p:nvSpPr>
          <p:cNvPr id="679942" name="Freeform 6"/>
          <p:cNvSpPr>
            <a:spLocks noEditPoints="1"/>
          </p:cNvSpPr>
          <p:nvPr/>
        </p:nvSpPr>
        <p:spPr bwMode="gray">
          <a:xfrm rot="-1358056">
            <a:off x="2411413" y="4652963"/>
            <a:ext cx="4338637" cy="1081087"/>
          </a:xfrm>
          <a:custGeom>
            <a:avLst/>
            <a:gdLst/>
            <a:ahLst/>
            <a:cxnLst>
              <a:cxn ang="0">
                <a:pos x="1692" y="12"/>
              </a:cxn>
              <a:cxn ang="0">
                <a:pos x="1234" y="74"/>
              </a:cxn>
              <a:cxn ang="0">
                <a:pos x="828" y="182"/>
              </a:cxn>
              <a:cxn ang="0">
                <a:pos x="486" y="330"/>
              </a:cxn>
              <a:cxn ang="0">
                <a:pos x="226" y="510"/>
              </a:cxn>
              <a:cxn ang="0">
                <a:pos x="58" y="718"/>
              </a:cxn>
              <a:cxn ang="0">
                <a:pos x="0" y="944"/>
              </a:cxn>
              <a:cxn ang="0">
                <a:pos x="58" y="1170"/>
              </a:cxn>
              <a:cxn ang="0">
                <a:pos x="226" y="1378"/>
              </a:cxn>
              <a:cxn ang="0">
                <a:pos x="486" y="1558"/>
              </a:cxn>
              <a:cxn ang="0">
                <a:pos x="828" y="1706"/>
              </a:cxn>
              <a:cxn ang="0">
                <a:pos x="1234" y="1814"/>
              </a:cxn>
              <a:cxn ang="0">
                <a:pos x="1692" y="1876"/>
              </a:cxn>
              <a:cxn ang="0">
                <a:pos x="2186" y="1884"/>
              </a:cxn>
              <a:cxn ang="0">
                <a:pos x="2658" y="1840"/>
              </a:cxn>
              <a:cxn ang="0">
                <a:pos x="3084" y="1746"/>
              </a:cxn>
              <a:cxn ang="0">
                <a:pos x="3448" y="1612"/>
              </a:cxn>
              <a:cxn ang="0">
                <a:pos x="3738" y="1442"/>
              </a:cxn>
              <a:cxn ang="0">
                <a:pos x="3938" y="1242"/>
              </a:cxn>
              <a:cxn ang="0">
                <a:pos x="4034" y="1022"/>
              </a:cxn>
              <a:cxn ang="0">
                <a:pos x="4014" y="790"/>
              </a:cxn>
              <a:cxn ang="0">
                <a:pos x="3882" y="576"/>
              </a:cxn>
              <a:cxn ang="0">
                <a:pos x="3650" y="386"/>
              </a:cxn>
              <a:cxn ang="0">
                <a:pos x="3334" y="228"/>
              </a:cxn>
              <a:cxn ang="0">
                <a:pos x="2948" y="106"/>
              </a:cxn>
              <a:cxn ang="0">
                <a:pos x="2506" y="28"/>
              </a:cxn>
              <a:cxn ang="0">
                <a:pos x="2020" y="0"/>
              </a:cxn>
              <a:cxn ang="0">
                <a:pos x="1606" y="1736"/>
              </a:cxn>
              <a:cxn ang="0">
                <a:pos x="1164" y="1678"/>
              </a:cxn>
              <a:cxn ang="0">
                <a:pos x="776" y="1576"/>
              </a:cxn>
              <a:cxn ang="0">
                <a:pos x="458" y="1436"/>
              </a:cxn>
              <a:cxn ang="0">
                <a:pos x="224" y="1266"/>
              </a:cxn>
              <a:cxn ang="0">
                <a:pos x="88" y="1074"/>
              </a:cxn>
              <a:cxn ang="0">
                <a:pos x="68" y="864"/>
              </a:cxn>
              <a:cxn ang="0">
                <a:pos x="166" y="664"/>
              </a:cxn>
              <a:cxn ang="0">
                <a:pos x="370" y="486"/>
              </a:cxn>
              <a:cxn ang="0">
                <a:pos x="662" y="336"/>
              </a:cxn>
              <a:cxn ang="0">
                <a:pos x="1028" y="222"/>
              </a:cxn>
              <a:cxn ang="0">
                <a:pos x="1454" y="148"/>
              </a:cxn>
              <a:cxn ang="0">
                <a:pos x="1922" y="120"/>
              </a:cxn>
              <a:cxn ang="0">
                <a:pos x="2392" y="148"/>
              </a:cxn>
              <a:cxn ang="0">
                <a:pos x="2818" y="222"/>
              </a:cxn>
              <a:cxn ang="0">
                <a:pos x="3184" y="336"/>
              </a:cxn>
              <a:cxn ang="0">
                <a:pos x="3476" y="486"/>
              </a:cxn>
              <a:cxn ang="0">
                <a:pos x="3680" y="664"/>
              </a:cxn>
              <a:cxn ang="0">
                <a:pos x="3778" y="864"/>
              </a:cxn>
              <a:cxn ang="0">
                <a:pos x="3758" y="1074"/>
              </a:cxn>
              <a:cxn ang="0">
                <a:pos x="3622" y="1266"/>
              </a:cxn>
              <a:cxn ang="0">
                <a:pos x="3388" y="1436"/>
              </a:cxn>
              <a:cxn ang="0">
                <a:pos x="3070" y="1576"/>
              </a:cxn>
              <a:cxn ang="0">
                <a:pos x="2682" y="1678"/>
              </a:cxn>
              <a:cxn ang="0">
                <a:pos x="2240" y="1736"/>
              </a:cxn>
            </a:cxnLst>
            <a:rect l="0" t="0" r="r" b="b"/>
            <a:pathLst>
              <a:path w="4040" h="1888">
                <a:moveTo>
                  <a:pt x="2020" y="0"/>
                </a:moveTo>
                <a:lnTo>
                  <a:pt x="1854" y="4"/>
                </a:lnTo>
                <a:lnTo>
                  <a:pt x="1692" y="12"/>
                </a:lnTo>
                <a:lnTo>
                  <a:pt x="1534" y="28"/>
                </a:lnTo>
                <a:lnTo>
                  <a:pt x="1382" y="48"/>
                </a:lnTo>
                <a:lnTo>
                  <a:pt x="1234" y="74"/>
                </a:lnTo>
                <a:lnTo>
                  <a:pt x="1092" y="106"/>
                </a:lnTo>
                <a:lnTo>
                  <a:pt x="956" y="142"/>
                </a:lnTo>
                <a:lnTo>
                  <a:pt x="828" y="182"/>
                </a:lnTo>
                <a:lnTo>
                  <a:pt x="706" y="228"/>
                </a:lnTo>
                <a:lnTo>
                  <a:pt x="592" y="276"/>
                </a:lnTo>
                <a:lnTo>
                  <a:pt x="486" y="330"/>
                </a:lnTo>
                <a:lnTo>
                  <a:pt x="390" y="386"/>
                </a:lnTo>
                <a:lnTo>
                  <a:pt x="302" y="446"/>
                </a:lnTo>
                <a:lnTo>
                  <a:pt x="226" y="510"/>
                </a:lnTo>
                <a:lnTo>
                  <a:pt x="158" y="576"/>
                </a:lnTo>
                <a:lnTo>
                  <a:pt x="102" y="646"/>
                </a:lnTo>
                <a:lnTo>
                  <a:pt x="58" y="718"/>
                </a:lnTo>
                <a:lnTo>
                  <a:pt x="26" y="790"/>
                </a:lnTo>
                <a:lnTo>
                  <a:pt x="6" y="866"/>
                </a:lnTo>
                <a:lnTo>
                  <a:pt x="0" y="944"/>
                </a:lnTo>
                <a:lnTo>
                  <a:pt x="6" y="1022"/>
                </a:lnTo>
                <a:lnTo>
                  <a:pt x="26" y="1098"/>
                </a:lnTo>
                <a:lnTo>
                  <a:pt x="58" y="1170"/>
                </a:lnTo>
                <a:lnTo>
                  <a:pt x="102" y="1242"/>
                </a:lnTo>
                <a:lnTo>
                  <a:pt x="158" y="1312"/>
                </a:lnTo>
                <a:lnTo>
                  <a:pt x="226" y="1378"/>
                </a:lnTo>
                <a:lnTo>
                  <a:pt x="302" y="1442"/>
                </a:lnTo>
                <a:lnTo>
                  <a:pt x="390" y="1502"/>
                </a:lnTo>
                <a:lnTo>
                  <a:pt x="486" y="1558"/>
                </a:lnTo>
                <a:lnTo>
                  <a:pt x="592" y="1612"/>
                </a:lnTo>
                <a:lnTo>
                  <a:pt x="706" y="1660"/>
                </a:lnTo>
                <a:lnTo>
                  <a:pt x="828" y="1706"/>
                </a:lnTo>
                <a:lnTo>
                  <a:pt x="956" y="1746"/>
                </a:lnTo>
                <a:lnTo>
                  <a:pt x="1092" y="1782"/>
                </a:lnTo>
                <a:lnTo>
                  <a:pt x="1234" y="1814"/>
                </a:lnTo>
                <a:lnTo>
                  <a:pt x="1382" y="1840"/>
                </a:lnTo>
                <a:lnTo>
                  <a:pt x="1534" y="1860"/>
                </a:lnTo>
                <a:lnTo>
                  <a:pt x="1692" y="1876"/>
                </a:lnTo>
                <a:lnTo>
                  <a:pt x="1854" y="1884"/>
                </a:lnTo>
                <a:lnTo>
                  <a:pt x="2020" y="1888"/>
                </a:lnTo>
                <a:lnTo>
                  <a:pt x="2186" y="1884"/>
                </a:lnTo>
                <a:lnTo>
                  <a:pt x="2348" y="1876"/>
                </a:lnTo>
                <a:lnTo>
                  <a:pt x="2506" y="1860"/>
                </a:lnTo>
                <a:lnTo>
                  <a:pt x="2658" y="1840"/>
                </a:lnTo>
                <a:lnTo>
                  <a:pt x="2806" y="1814"/>
                </a:lnTo>
                <a:lnTo>
                  <a:pt x="2948" y="1782"/>
                </a:lnTo>
                <a:lnTo>
                  <a:pt x="3084" y="1746"/>
                </a:lnTo>
                <a:lnTo>
                  <a:pt x="3212" y="1706"/>
                </a:lnTo>
                <a:lnTo>
                  <a:pt x="3334" y="1660"/>
                </a:lnTo>
                <a:lnTo>
                  <a:pt x="3448" y="1612"/>
                </a:lnTo>
                <a:lnTo>
                  <a:pt x="3554" y="1558"/>
                </a:lnTo>
                <a:lnTo>
                  <a:pt x="3650" y="1502"/>
                </a:lnTo>
                <a:lnTo>
                  <a:pt x="3738" y="1442"/>
                </a:lnTo>
                <a:lnTo>
                  <a:pt x="3814" y="1378"/>
                </a:lnTo>
                <a:lnTo>
                  <a:pt x="3882" y="1312"/>
                </a:lnTo>
                <a:lnTo>
                  <a:pt x="3938" y="1242"/>
                </a:lnTo>
                <a:lnTo>
                  <a:pt x="3982" y="1170"/>
                </a:lnTo>
                <a:lnTo>
                  <a:pt x="4014" y="1098"/>
                </a:lnTo>
                <a:lnTo>
                  <a:pt x="4034" y="1022"/>
                </a:lnTo>
                <a:lnTo>
                  <a:pt x="4040" y="944"/>
                </a:lnTo>
                <a:lnTo>
                  <a:pt x="4034" y="866"/>
                </a:lnTo>
                <a:lnTo>
                  <a:pt x="4014" y="790"/>
                </a:lnTo>
                <a:lnTo>
                  <a:pt x="3982" y="718"/>
                </a:lnTo>
                <a:lnTo>
                  <a:pt x="3938" y="646"/>
                </a:lnTo>
                <a:lnTo>
                  <a:pt x="3882" y="576"/>
                </a:lnTo>
                <a:lnTo>
                  <a:pt x="3814" y="510"/>
                </a:lnTo>
                <a:lnTo>
                  <a:pt x="3738" y="446"/>
                </a:lnTo>
                <a:lnTo>
                  <a:pt x="3650" y="386"/>
                </a:lnTo>
                <a:lnTo>
                  <a:pt x="3554" y="330"/>
                </a:lnTo>
                <a:lnTo>
                  <a:pt x="3448" y="276"/>
                </a:lnTo>
                <a:lnTo>
                  <a:pt x="3334" y="228"/>
                </a:lnTo>
                <a:lnTo>
                  <a:pt x="3212" y="182"/>
                </a:lnTo>
                <a:lnTo>
                  <a:pt x="3084" y="142"/>
                </a:lnTo>
                <a:lnTo>
                  <a:pt x="2948" y="106"/>
                </a:lnTo>
                <a:lnTo>
                  <a:pt x="2806" y="74"/>
                </a:lnTo>
                <a:lnTo>
                  <a:pt x="2658" y="48"/>
                </a:lnTo>
                <a:lnTo>
                  <a:pt x="2506" y="28"/>
                </a:lnTo>
                <a:lnTo>
                  <a:pt x="2348" y="12"/>
                </a:lnTo>
                <a:lnTo>
                  <a:pt x="2186" y="4"/>
                </a:lnTo>
                <a:lnTo>
                  <a:pt x="2020" y="0"/>
                </a:lnTo>
                <a:close/>
                <a:moveTo>
                  <a:pt x="1922" y="1748"/>
                </a:moveTo>
                <a:lnTo>
                  <a:pt x="1762" y="1746"/>
                </a:lnTo>
                <a:lnTo>
                  <a:pt x="1606" y="1736"/>
                </a:lnTo>
                <a:lnTo>
                  <a:pt x="1454" y="1722"/>
                </a:lnTo>
                <a:lnTo>
                  <a:pt x="1306" y="1702"/>
                </a:lnTo>
                <a:lnTo>
                  <a:pt x="1164" y="1678"/>
                </a:lnTo>
                <a:lnTo>
                  <a:pt x="1028" y="1648"/>
                </a:lnTo>
                <a:lnTo>
                  <a:pt x="898" y="1614"/>
                </a:lnTo>
                <a:lnTo>
                  <a:pt x="776" y="1576"/>
                </a:lnTo>
                <a:lnTo>
                  <a:pt x="662" y="1532"/>
                </a:lnTo>
                <a:lnTo>
                  <a:pt x="554" y="1486"/>
                </a:lnTo>
                <a:lnTo>
                  <a:pt x="458" y="1436"/>
                </a:lnTo>
                <a:lnTo>
                  <a:pt x="370" y="1382"/>
                </a:lnTo>
                <a:lnTo>
                  <a:pt x="292" y="1326"/>
                </a:lnTo>
                <a:lnTo>
                  <a:pt x="224" y="1266"/>
                </a:lnTo>
                <a:lnTo>
                  <a:pt x="166" y="1204"/>
                </a:lnTo>
                <a:lnTo>
                  <a:pt x="122" y="1140"/>
                </a:lnTo>
                <a:lnTo>
                  <a:pt x="88" y="1074"/>
                </a:lnTo>
                <a:lnTo>
                  <a:pt x="68" y="1004"/>
                </a:lnTo>
                <a:lnTo>
                  <a:pt x="62" y="934"/>
                </a:lnTo>
                <a:lnTo>
                  <a:pt x="68" y="864"/>
                </a:lnTo>
                <a:lnTo>
                  <a:pt x="88" y="796"/>
                </a:lnTo>
                <a:lnTo>
                  <a:pt x="122" y="730"/>
                </a:lnTo>
                <a:lnTo>
                  <a:pt x="166" y="664"/>
                </a:lnTo>
                <a:lnTo>
                  <a:pt x="224" y="602"/>
                </a:lnTo>
                <a:lnTo>
                  <a:pt x="292" y="544"/>
                </a:lnTo>
                <a:lnTo>
                  <a:pt x="370" y="486"/>
                </a:lnTo>
                <a:lnTo>
                  <a:pt x="458" y="434"/>
                </a:lnTo>
                <a:lnTo>
                  <a:pt x="554" y="382"/>
                </a:lnTo>
                <a:lnTo>
                  <a:pt x="662" y="336"/>
                </a:lnTo>
                <a:lnTo>
                  <a:pt x="776" y="294"/>
                </a:lnTo>
                <a:lnTo>
                  <a:pt x="898" y="256"/>
                </a:lnTo>
                <a:lnTo>
                  <a:pt x="1028" y="222"/>
                </a:lnTo>
                <a:lnTo>
                  <a:pt x="1164" y="192"/>
                </a:lnTo>
                <a:lnTo>
                  <a:pt x="1306" y="166"/>
                </a:lnTo>
                <a:lnTo>
                  <a:pt x="1454" y="148"/>
                </a:lnTo>
                <a:lnTo>
                  <a:pt x="1606" y="132"/>
                </a:lnTo>
                <a:lnTo>
                  <a:pt x="1762" y="124"/>
                </a:lnTo>
                <a:lnTo>
                  <a:pt x="1922" y="120"/>
                </a:lnTo>
                <a:lnTo>
                  <a:pt x="2084" y="124"/>
                </a:lnTo>
                <a:lnTo>
                  <a:pt x="2240" y="132"/>
                </a:lnTo>
                <a:lnTo>
                  <a:pt x="2392" y="148"/>
                </a:lnTo>
                <a:lnTo>
                  <a:pt x="2540" y="166"/>
                </a:lnTo>
                <a:lnTo>
                  <a:pt x="2682" y="192"/>
                </a:lnTo>
                <a:lnTo>
                  <a:pt x="2818" y="222"/>
                </a:lnTo>
                <a:lnTo>
                  <a:pt x="2948" y="256"/>
                </a:lnTo>
                <a:lnTo>
                  <a:pt x="3070" y="294"/>
                </a:lnTo>
                <a:lnTo>
                  <a:pt x="3184" y="336"/>
                </a:lnTo>
                <a:lnTo>
                  <a:pt x="3292" y="382"/>
                </a:lnTo>
                <a:lnTo>
                  <a:pt x="3388" y="434"/>
                </a:lnTo>
                <a:lnTo>
                  <a:pt x="3476" y="486"/>
                </a:lnTo>
                <a:lnTo>
                  <a:pt x="3554" y="544"/>
                </a:lnTo>
                <a:lnTo>
                  <a:pt x="3622" y="602"/>
                </a:lnTo>
                <a:lnTo>
                  <a:pt x="3680" y="664"/>
                </a:lnTo>
                <a:lnTo>
                  <a:pt x="3724" y="730"/>
                </a:lnTo>
                <a:lnTo>
                  <a:pt x="3758" y="796"/>
                </a:lnTo>
                <a:lnTo>
                  <a:pt x="3778" y="864"/>
                </a:lnTo>
                <a:lnTo>
                  <a:pt x="3784" y="934"/>
                </a:lnTo>
                <a:lnTo>
                  <a:pt x="3778" y="1004"/>
                </a:lnTo>
                <a:lnTo>
                  <a:pt x="3758" y="1074"/>
                </a:lnTo>
                <a:lnTo>
                  <a:pt x="3724" y="1140"/>
                </a:lnTo>
                <a:lnTo>
                  <a:pt x="3680" y="1204"/>
                </a:lnTo>
                <a:lnTo>
                  <a:pt x="3622" y="1266"/>
                </a:lnTo>
                <a:lnTo>
                  <a:pt x="3554" y="1326"/>
                </a:lnTo>
                <a:lnTo>
                  <a:pt x="3476" y="1382"/>
                </a:lnTo>
                <a:lnTo>
                  <a:pt x="3388" y="1436"/>
                </a:lnTo>
                <a:lnTo>
                  <a:pt x="3292" y="1486"/>
                </a:lnTo>
                <a:lnTo>
                  <a:pt x="3184" y="1532"/>
                </a:lnTo>
                <a:lnTo>
                  <a:pt x="3070" y="1576"/>
                </a:lnTo>
                <a:lnTo>
                  <a:pt x="2948" y="1614"/>
                </a:lnTo>
                <a:lnTo>
                  <a:pt x="2818" y="1648"/>
                </a:lnTo>
                <a:lnTo>
                  <a:pt x="2682" y="1678"/>
                </a:lnTo>
                <a:lnTo>
                  <a:pt x="2540" y="1702"/>
                </a:lnTo>
                <a:lnTo>
                  <a:pt x="2392" y="1722"/>
                </a:lnTo>
                <a:lnTo>
                  <a:pt x="2240" y="1736"/>
                </a:lnTo>
                <a:lnTo>
                  <a:pt x="2084" y="1746"/>
                </a:lnTo>
                <a:lnTo>
                  <a:pt x="1922" y="1748"/>
                </a:lnTo>
                <a:close/>
              </a:path>
            </a:pathLst>
          </a:custGeom>
          <a:gradFill rotWithShape="1">
            <a:gsLst>
              <a:gs pos="0">
                <a:schemeClr val="bg2">
                  <a:gamma/>
                  <a:tint val="30196"/>
                  <a:invGamma/>
                  <a:alpha val="36000"/>
                </a:schemeClr>
              </a:gs>
              <a:gs pos="100000">
                <a:schemeClr val="bg2"/>
              </a:gs>
            </a:gsLst>
            <a:lin ang="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79943" name="Oval 7"/>
          <p:cNvSpPr>
            <a:spLocks noChangeArrowheads="1"/>
          </p:cNvSpPr>
          <p:nvPr/>
        </p:nvSpPr>
        <p:spPr bwMode="auto">
          <a:xfrm rot="-1543677">
            <a:off x="4570413" y="4581525"/>
            <a:ext cx="720725" cy="215900"/>
          </a:xfrm>
          <a:prstGeom prst="ellipse">
            <a:avLst/>
          </a:prstGeom>
          <a:gradFill rotWithShape="1">
            <a:gsLst>
              <a:gs pos="0">
                <a:srgbClr val="5F5F5F"/>
              </a:gs>
              <a:gs pos="100000">
                <a:srgbClr val="84A5CA"/>
              </a:gs>
            </a:gsLst>
            <a:lin ang="0" scaled="1"/>
          </a:gradFill>
          <a:ln w="9525">
            <a:noFill/>
            <a:rou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79944" name="Oval 8"/>
          <p:cNvSpPr>
            <a:spLocks noChangeArrowheads="1"/>
          </p:cNvSpPr>
          <p:nvPr/>
        </p:nvSpPr>
        <p:spPr bwMode="auto">
          <a:xfrm rot="-1543677">
            <a:off x="6229350" y="4637088"/>
            <a:ext cx="719138" cy="160337"/>
          </a:xfrm>
          <a:prstGeom prst="ellipse">
            <a:avLst/>
          </a:prstGeom>
          <a:gradFill rotWithShape="1">
            <a:gsLst>
              <a:gs pos="0">
                <a:srgbClr val="5F5F5F"/>
              </a:gs>
              <a:gs pos="100000">
                <a:srgbClr val="84A5CA"/>
              </a:gs>
            </a:gsLst>
            <a:lin ang="0" scaled="1"/>
          </a:gradFill>
          <a:ln w="9525">
            <a:noFill/>
            <a:rou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79945" name="Oval 9"/>
          <p:cNvSpPr>
            <a:spLocks noChangeArrowheads="1"/>
          </p:cNvSpPr>
          <p:nvPr/>
        </p:nvSpPr>
        <p:spPr bwMode="auto">
          <a:xfrm rot="-1543677">
            <a:off x="4119563" y="5876925"/>
            <a:ext cx="701675" cy="215900"/>
          </a:xfrm>
          <a:prstGeom prst="ellipse">
            <a:avLst/>
          </a:prstGeom>
          <a:gradFill rotWithShape="1">
            <a:gsLst>
              <a:gs pos="0">
                <a:srgbClr val="5F5F5F"/>
              </a:gs>
              <a:gs pos="100000">
                <a:srgbClr val="84A5CA"/>
              </a:gs>
            </a:gsLst>
            <a:lin ang="0" scaled="1"/>
          </a:gradFill>
          <a:ln w="9525">
            <a:noFill/>
            <a:rou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79946" name="Oval 10"/>
          <p:cNvSpPr>
            <a:spLocks noChangeArrowheads="1"/>
          </p:cNvSpPr>
          <p:nvPr/>
        </p:nvSpPr>
        <p:spPr bwMode="auto">
          <a:xfrm rot="-1543677">
            <a:off x="2698750" y="5445125"/>
            <a:ext cx="720725" cy="285750"/>
          </a:xfrm>
          <a:prstGeom prst="ellipse">
            <a:avLst/>
          </a:prstGeom>
          <a:gradFill rotWithShape="1">
            <a:gsLst>
              <a:gs pos="0">
                <a:srgbClr val="5F5F5F"/>
              </a:gs>
              <a:gs pos="100000">
                <a:srgbClr val="84A5CA"/>
              </a:gs>
            </a:gsLst>
            <a:lin ang="0" scaled="1"/>
          </a:gradFill>
          <a:ln w="9525">
            <a:noFill/>
            <a:rou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79947" name="Oval 11"/>
          <p:cNvSpPr>
            <a:spLocks noChangeArrowheads="1"/>
          </p:cNvSpPr>
          <p:nvPr/>
        </p:nvSpPr>
        <p:spPr bwMode="gray">
          <a:xfrm>
            <a:off x="4211638" y="4221163"/>
            <a:ext cx="720725" cy="668337"/>
          </a:xfrm>
          <a:prstGeom prst="ellipse">
            <a:avLst/>
          </a:prstGeom>
          <a:gradFill rotWithShape="1">
            <a:gsLst>
              <a:gs pos="0">
                <a:schemeClr val="hlink"/>
              </a:gs>
              <a:gs pos="100000">
                <a:schemeClr val="hlink">
                  <a:gamma/>
                  <a:shade val="74510"/>
                  <a:invGamma/>
                </a:schemeClr>
              </a:gs>
            </a:gsLst>
            <a:path path="shape">
              <a:fillToRect l="50000" t="50000" r="50000" b="50000"/>
            </a:path>
          </a:gradFill>
          <a:ln w="9525">
            <a:noFill/>
            <a:round/>
          </a:ln>
          <a:effectLst/>
        </p:spPr>
        <p:txBody>
          <a:bodyPr wrap="none" anchor="ctr"/>
          <a:lstStyle/>
          <a:p>
            <a:pPr algn="ctr"/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79948" name="Oval 12"/>
          <p:cNvSpPr>
            <a:spLocks noChangeArrowheads="1"/>
          </p:cNvSpPr>
          <p:nvPr/>
        </p:nvSpPr>
        <p:spPr bwMode="gray">
          <a:xfrm>
            <a:off x="2411413" y="5157788"/>
            <a:ext cx="669925" cy="619125"/>
          </a:xfrm>
          <a:prstGeom prst="ellipse">
            <a:avLst/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shade val="71373"/>
                  <a:invGamma/>
                </a:schemeClr>
              </a:gs>
            </a:gsLst>
            <a:path path="shape">
              <a:fillToRect l="50000" t="50000" r="50000" b="50000"/>
            </a:path>
          </a:gradFill>
          <a:ln w="9525">
            <a:noFill/>
            <a:round/>
          </a:ln>
          <a:effectLst/>
        </p:spPr>
        <p:txBody>
          <a:bodyPr wrap="none" anchor="ctr"/>
          <a:lstStyle/>
          <a:p>
            <a:pPr algn="ctr"/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79949" name="Oval 13"/>
          <p:cNvSpPr>
            <a:spLocks noChangeArrowheads="1"/>
          </p:cNvSpPr>
          <p:nvPr/>
        </p:nvSpPr>
        <p:spPr bwMode="gray">
          <a:xfrm>
            <a:off x="3779838" y="5495925"/>
            <a:ext cx="720725" cy="669925"/>
          </a:xfrm>
          <a:prstGeom prst="ellipse">
            <a:avLst/>
          </a:prstGeom>
          <a:gradFill rotWithShape="1">
            <a:gsLst>
              <a:gs pos="0">
                <a:schemeClr val="bg2">
                  <a:gamma/>
                  <a:tint val="44314"/>
                  <a:invGamma/>
                </a:schemeClr>
              </a:gs>
              <a:gs pos="100000">
                <a:schemeClr val="bg2"/>
              </a:gs>
            </a:gsLst>
            <a:path path="shape">
              <a:fillToRect l="50000" t="50000" r="50000" b="50000"/>
            </a:path>
          </a:gradFill>
          <a:ln w="9525">
            <a:noFill/>
            <a:round/>
          </a:ln>
          <a:effectLst/>
        </p:spPr>
        <p:txBody>
          <a:bodyPr wrap="none" anchor="ctr"/>
          <a:lstStyle/>
          <a:p>
            <a:pPr algn="ctr"/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79950" name="Oval 14"/>
          <p:cNvSpPr>
            <a:spLocks noChangeArrowheads="1"/>
          </p:cNvSpPr>
          <p:nvPr/>
        </p:nvSpPr>
        <p:spPr bwMode="gray">
          <a:xfrm>
            <a:off x="5867400" y="4221163"/>
            <a:ext cx="720725" cy="669925"/>
          </a:xfrm>
          <a:prstGeom prst="ellipse">
            <a:avLst/>
          </a:prstGeom>
          <a:gradFill rotWithShape="1">
            <a:gsLst>
              <a:gs pos="0">
                <a:schemeClr val="folHlink"/>
              </a:gs>
              <a:gs pos="100000">
                <a:schemeClr val="folHlink">
                  <a:gamma/>
                  <a:shade val="84706"/>
                  <a:invGamma/>
                </a:schemeClr>
              </a:gs>
            </a:gsLst>
            <a:path path="shape">
              <a:fillToRect l="50000" t="50000" r="50000" b="50000"/>
            </a:path>
          </a:gradFill>
          <a:ln w="9525">
            <a:noFill/>
            <a:round/>
          </a:ln>
          <a:effectLst/>
        </p:spPr>
        <p:txBody>
          <a:bodyPr wrap="none" anchor="ctr"/>
          <a:lstStyle/>
          <a:p>
            <a:pPr algn="ctr"/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79955" name="Text Box 19"/>
          <p:cNvSpPr txBox="1">
            <a:spLocks noChangeArrowheads="1"/>
          </p:cNvSpPr>
          <p:nvPr/>
        </p:nvSpPr>
        <p:spPr bwMode="auto">
          <a:xfrm>
            <a:off x="3059113" y="4941888"/>
            <a:ext cx="3097212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 eaLnBrk="0" hangingPunct="0"/>
            <a:r>
              <a:rPr lang="zh-CN" altLang="en-US" sz="2400">
                <a:solidFill>
                  <a:srgbClr val="99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迭代</a:t>
            </a:r>
            <a:r>
              <a:rPr lang="zh-CN" altLang="en-US" sz="2400" b="0">
                <a:solidFill>
                  <a:srgbClr val="99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endParaRPr lang="en-US" altLang="zh-CN" sz="2400" b="0">
              <a:solidFill>
                <a:srgbClr val="9900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79956" name="Freeform 20"/>
          <p:cNvSpPr/>
          <p:nvPr/>
        </p:nvSpPr>
        <p:spPr bwMode="gray">
          <a:xfrm rot="1029928">
            <a:off x="3494088" y="3933825"/>
            <a:ext cx="862012" cy="936625"/>
          </a:xfrm>
          <a:custGeom>
            <a:avLst/>
            <a:gdLst/>
            <a:ahLst/>
            <a:cxnLst>
              <a:cxn ang="0">
                <a:pos x="12" y="2464"/>
              </a:cxn>
              <a:cxn ang="0">
                <a:pos x="56" y="2120"/>
              </a:cxn>
              <a:cxn ang="0">
                <a:pos x="124" y="1808"/>
              </a:cxn>
              <a:cxn ang="0">
                <a:pos x="212" y="1524"/>
              </a:cxn>
              <a:cxn ang="0">
                <a:pos x="316" y="1270"/>
              </a:cxn>
              <a:cxn ang="0">
                <a:pos x="430" y="1044"/>
              </a:cxn>
              <a:cxn ang="0">
                <a:pos x="550" y="846"/>
              </a:cxn>
              <a:cxn ang="0">
                <a:pos x="672" y="674"/>
              </a:cxn>
              <a:cxn ang="0">
                <a:pos x="792" y="528"/>
              </a:cxn>
              <a:cxn ang="0">
                <a:pos x="906" y="408"/>
              </a:cxn>
              <a:cxn ang="0">
                <a:pos x="1010" y="310"/>
              </a:cxn>
              <a:cxn ang="0">
                <a:pos x="1096" y="236"/>
              </a:cxn>
              <a:cxn ang="0">
                <a:pos x="1164" y="184"/>
              </a:cxn>
              <a:cxn ang="0">
                <a:pos x="1208" y="154"/>
              </a:cxn>
              <a:cxn ang="0">
                <a:pos x="1224" y="144"/>
              </a:cxn>
              <a:cxn ang="0">
                <a:pos x="1728" y="56"/>
              </a:cxn>
              <a:cxn ang="0">
                <a:pos x="1568" y="328"/>
              </a:cxn>
              <a:cxn ang="0">
                <a:pos x="1554" y="332"/>
              </a:cxn>
              <a:cxn ang="0">
                <a:pos x="1514" y="346"/>
              </a:cxn>
              <a:cxn ang="0">
                <a:pos x="1452" y="370"/>
              </a:cxn>
              <a:cxn ang="0">
                <a:pos x="1370" y="410"/>
              </a:cxn>
              <a:cxn ang="0">
                <a:pos x="1270" y="466"/>
              </a:cxn>
              <a:cxn ang="0">
                <a:pos x="1158" y="540"/>
              </a:cxn>
              <a:cxn ang="0">
                <a:pos x="1034" y="636"/>
              </a:cxn>
              <a:cxn ang="0">
                <a:pos x="904" y="756"/>
              </a:cxn>
              <a:cxn ang="0">
                <a:pos x="770" y="900"/>
              </a:cxn>
              <a:cxn ang="0">
                <a:pos x="632" y="1076"/>
              </a:cxn>
              <a:cxn ang="0">
                <a:pos x="498" y="1280"/>
              </a:cxn>
              <a:cxn ang="0">
                <a:pos x="370" y="1518"/>
              </a:cxn>
              <a:cxn ang="0">
                <a:pos x="248" y="1792"/>
              </a:cxn>
              <a:cxn ang="0">
                <a:pos x="138" y="2104"/>
              </a:cxn>
              <a:cxn ang="0">
                <a:pos x="42" y="2456"/>
              </a:cxn>
            </a:cxnLst>
            <a:rect l="0" t="0" r="r" b="b"/>
            <a:pathLst>
              <a:path w="1824" h="2648">
                <a:moveTo>
                  <a:pt x="0" y="2648"/>
                </a:moveTo>
                <a:lnTo>
                  <a:pt x="12" y="2464"/>
                </a:lnTo>
                <a:lnTo>
                  <a:pt x="32" y="2288"/>
                </a:lnTo>
                <a:lnTo>
                  <a:pt x="56" y="2120"/>
                </a:lnTo>
                <a:lnTo>
                  <a:pt x="88" y="1960"/>
                </a:lnTo>
                <a:lnTo>
                  <a:pt x="124" y="1808"/>
                </a:lnTo>
                <a:lnTo>
                  <a:pt x="166" y="1662"/>
                </a:lnTo>
                <a:lnTo>
                  <a:pt x="212" y="1524"/>
                </a:lnTo>
                <a:lnTo>
                  <a:pt x="262" y="1394"/>
                </a:lnTo>
                <a:lnTo>
                  <a:pt x="316" y="1270"/>
                </a:lnTo>
                <a:lnTo>
                  <a:pt x="372" y="1154"/>
                </a:lnTo>
                <a:lnTo>
                  <a:pt x="430" y="1044"/>
                </a:lnTo>
                <a:lnTo>
                  <a:pt x="490" y="942"/>
                </a:lnTo>
                <a:lnTo>
                  <a:pt x="550" y="846"/>
                </a:lnTo>
                <a:lnTo>
                  <a:pt x="612" y="758"/>
                </a:lnTo>
                <a:lnTo>
                  <a:pt x="672" y="674"/>
                </a:lnTo>
                <a:lnTo>
                  <a:pt x="734" y="598"/>
                </a:lnTo>
                <a:lnTo>
                  <a:pt x="792" y="528"/>
                </a:lnTo>
                <a:lnTo>
                  <a:pt x="850" y="464"/>
                </a:lnTo>
                <a:lnTo>
                  <a:pt x="906" y="408"/>
                </a:lnTo>
                <a:lnTo>
                  <a:pt x="960" y="356"/>
                </a:lnTo>
                <a:lnTo>
                  <a:pt x="1010" y="310"/>
                </a:lnTo>
                <a:lnTo>
                  <a:pt x="1056" y="270"/>
                </a:lnTo>
                <a:lnTo>
                  <a:pt x="1096" y="236"/>
                </a:lnTo>
                <a:lnTo>
                  <a:pt x="1134" y="208"/>
                </a:lnTo>
                <a:lnTo>
                  <a:pt x="1164" y="184"/>
                </a:lnTo>
                <a:lnTo>
                  <a:pt x="1190" y="166"/>
                </a:lnTo>
                <a:lnTo>
                  <a:pt x="1208" y="154"/>
                </a:lnTo>
                <a:lnTo>
                  <a:pt x="1220" y="146"/>
                </a:lnTo>
                <a:lnTo>
                  <a:pt x="1224" y="144"/>
                </a:lnTo>
                <a:lnTo>
                  <a:pt x="848" y="0"/>
                </a:lnTo>
                <a:lnTo>
                  <a:pt x="1728" y="56"/>
                </a:lnTo>
                <a:lnTo>
                  <a:pt x="1824" y="480"/>
                </a:lnTo>
                <a:lnTo>
                  <a:pt x="1568" y="328"/>
                </a:lnTo>
                <a:lnTo>
                  <a:pt x="1564" y="328"/>
                </a:lnTo>
                <a:lnTo>
                  <a:pt x="1554" y="332"/>
                </a:lnTo>
                <a:lnTo>
                  <a:pt x="1538" y="338"/>
                </a:lnTo>
                <a:lnTo>
                  <a:pt x="1514" y="346"/>
                </a:lnTo>
                <a:lnTo>
                  <a:pt x="1486" y="356"/>
                </a:lnTo>
                <a:lnTo>
                  <a:pt x="1452" y="370"/>
                </a:lnTo>
                <a:lnTo>
                  <a:pt x="1412" y="388"/>
                </a:lnTo>
                <a:lnTo>
                  <a:pt x="1370" y="410"/>
                </a:lnTo>
                <a:lnTo>
                  <a:pt x="1322" y="436"/>
                </a:lnTo>
                <a:lnTo>
                  <a:pt x="1270" y="466"/>
                </a:lnTo>
                <a:lnTo>
                  <a:pt x="1216" y="500"/>
                </a:lnTo>
                <a:lnTo>
                  <a:pt x="1158" y="540"/>
                </a:lnTo>
                <a:lnTo>
                  <a:pt x="1098" y="584"/>
                </a:lnTo>
                <a:lnTo>
                  <a:pt x="1034" y="636"/>
                </a:lnTo>
                <a:lnTo>
                  <a:pt x="970" y="692"/>
                </a:lnTo>
                <a:lnTo>
                  <a:pt x="904" y="756"/>
                </a:lnTo>
                <a:lnTo>
                  <a:pt x="836" y="824"/>
                </a:lnTo>
                <a:lnTo>
                  <a:pt x="770" y="900"/>
                </a:lnTo>
                <a:lnTo>
                  <a:pt x="700" y="984"/>
                </a:lnTo>
                <a:lnTo>
                  <a:pt x="632" y="1076"/>
                </a:lnTo>
                <a:lnTo>
                  <a:pt x="566" y="1174"/>
                </a:lnTo>
                <a:lnTo>
                  <a:pt x="498" y="1280"/>
                </a:lnTo>
                <a:lnTo>
                  <a:pt x="434" y="1394"/>
                </a:lnTo>
                <a:lnTo>
                  <a:pt x="370" y="1518"/>
                </a:lnTo>
                <a:lnTo>
                  <a:pt x="308" y="1650"/>
                </a:lnTo>
                <a:lnTo>
                  <a:pt x="248" y="1792"/>
                </a:lnTo>
                <a:lnTo>
                  <a:pt x="192" y="1944"/>
                </a:lnTo>
                <a:lnTo>
                  <a:pt x="138" y="2104"/>
                </a:lnTo>
                <a:lnTo>
                  <a:pt x="88" y="2274"/>
                </a:lnTo>
                <a:lnTo>
                  <a:pt x="42" y="2456"/>
                </a:lnTo>
                <a:lnTo>
                  <a:pt x="0" y="2648"/>
                </a:lnTo>
                <a:close/>
              </a:path>
            </a:pathLst>
          </a:custGeom>
          <a:gradFill rotWithShape="1">
            <a:gsLst>
              <a:gs pos="0">
                <a:srgbClr val="D11364"/>
              </a:gs>
              <a:gs pos="100000">
                <a:srgbClr val="D11364">
                  <a:gamma/>
                  <a:shade val="46275"/>
                  <a:invGamma/>
                </a:srgbClr>
              </a:gs>
            </a:gsLst>
            <a:lin ang="54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79957" name="Freeform 21"/>
          <p:cNvSpPr/>
          <p:nvPr/>
        </p:nvSpPr>
        <p:spPr bwMode="gray">
          <a:xfrm rot="11483740">
            <a:off x="5364163" y="5078413"/>
            <a:ext cx="792162" cy="1014412"/>
          </a:xfrm>
          <a:custGeom>
            <a:avLst/>
            <a:gdLst/>
            <a:ahLst/>
            <a:cxnLst>
              <a:cxn ang="0">
                <a:pos x="12" y="2464"/>
              </a:cxn>
              <a:cxn ang="0">
                <a:pos x="56" y="2120"/>
              </a:cxn>
              <a:cxn ang="0">
                <a:pos x="124" y="1808"/>
              </a:cxn>
              <a:cxn ang="0">
                <a:pos x="212" y="1524"/>
              </a:cxn>
              <a:cxn ang="0">
                <a:pos x="316" y="1270"/>
              </a:cxn>
              <a:cxn ang="0">
                <a:pos x="430" y="1044"/>
              </a:cxn>
              <a:cxn ang="0">
                <a:pos x="550" y="846"/>
              </a:cxn>
              <a:cxn ang="0">
                <a:pos x="672" y="674"/>
              </a:cxn>
              <a:cxn ang="0">
                <a:pos x="792" y="528"/>
              </a:cxn>
              <a:cxn ang="0">
                <a:pos x="906" y="408"/>
              </a:cxn>
              <a:cxn ang="0">
                <a:pos x="1010" y="310"/>
              </a:cxn>
              <a:cxn ang="0">
                <a:pos x="1096" y="236"/>
              </a:cxn>
              <a:cxn ang="0">
                <a:pos x="1164" y="184"/>
              </a:cxn>
              <a:cxn ang="0">
                <a:pos x="1208" y="154"/>
              </a:cxn>
              <a:cxn ang="0">
                <a:pos x="1224" y="144"/>
              </a:cxn>
              <a:cxn ang="0">
                <a:pos x="1728" y="56"/>
              </a:cxn>
              <a:cxn ang="0">
                <a:pos x="1568" y="328"/>
              </a:cxn>
              <a:cxn ang="0">
                <a:pos x="1554" y="332"/>
              </a:cxn>
              <a:cxn ang="0">
                <a:pos x="1514" y="346"/>
              </a:cxn>
              <a:cxn ang="0">
                <a:pos x="1452" y="370"/>
              </a:cxn>
              <a:cxn ang="0">
                <a:pos x="1370" y="410"/>
              </a:cxn>
              <a:cxn ang="0">
                <a:pos x="1270" y="466"/>
              </a:cxn>
              <a:cxn ang="0">
                <a:pos x="1158" y="540"/>
              </a:cxn>
              <a:cxn ang="0">
                <a:pos x="1034" y="636"/>
              </a:cxn>
              <a:cxn ang="0">
                <a:pos x="904" y="756"/>
              </a:cxn>
              <a:cxn ang="0">
                <a:pos x="770" y="900"/>
              </a:cxn>
              <a:cxn ang="0">
                <a:pos x="632" y="1076"/>
              </a:cxn>
              <a:cxn ang="0">
                <a:pos x="498" y="1280"/>
              </a:cxn>
              <a:cxn ang="0">
                <a:pos x="370" y="1518"/>
              </a:cxn>
              <a:cxn ang="0">
                <a:pos x="248" y="1792"/>
              </a:cxn>
              <a:cxn ang="0">
                <a:pos x="138" y="2104"/>
              </a:cxn>
              <a:cxn ang="0">
                <a:pos x="42" y="2456"/>
              </a:cxn>
            </a:cxnLst>
            <a:rect l="0" t="0" r="r" b="b"/>
            <a:pathLst>
              <a:path w="1824" h="2648">
                <a:moveTo>
                  <a:pt x="0" y="2648"/>
                </a:moveTo>
                <a:lnTo>
                  <a:pt x="12" y="2464"/>
                </a:lnTo>
                <a:lnTo>
                  <a:pt x="32" y="2288"/>
                </a:lnTo>
                <a:lnTo>
                  <a:pt x="56" y="2120"/>
                </a:lnTo>
                <a:lnTo>
                  <a:pt x="88" y="1960"/>
                </a:lnTo>
                <a:lnTo>
                  <a:pt x="124" y="1808"/>
                </a:lnTo>
                <a:lnTo>
                  <a:pt x="166" y="1662"/>
                </a:lnTo>
                <a:lnTo>
                  <a:pt x="212" y="1524"/>
                </a:lnTo>
                <a:lnTo>
                  <a:pt x="262" y="1394"/>
                </a:lnTo>
                <a:lnTo>
                  <a:pt x="316" y="1270"/>
                </a:lnTo>
                <a:lnTo>
                  <a:pt x="372" y="1154"/>
                </a:lnTo>
                <a:lnTo>
                  <a:pt x="430" y="1044"/>
                </a:lnTo>
                <a:lnTo>
                  <a:pt x="490" y="942"/>
                </a:lnTo>
                <a:lnTo>
                  <a:pt x="550" y="846"/>
                </a:lnTo>
                <a:lnTo>
                  <a:pt x="612" y="758"/>
                </a:lnTo>
                <a:lnTo>
                  <a:pt x="672" y="674"/>
                </a:lnTo>
                <a:lnTo>
                  <a:pt x="734" y="598"/>
                </a:lnTo>
                <a:lnTo>
                  <a:pt x="792" y="528"/>
                </a:lnTo>
                <a:lnTo>
                  <a:pt x="850" y="464"/>
                </a:lnTo>
                <a:lnTo>
                  <a:pt x="906" y="408"/>
                </a:lnTo>
                <a:lnTo>
                  <a:pt x="960" y="356"/>
                </a:lnTo>
                <a:lnTo>
                  <a:pt x="1010" y="310"/>
                </a:lnTo>
                <a:lnTo>
                  <a:pt x="1056" y="270"/>
                </a:lnTo>
                <a:lnTo>
                  <a:pt x="1096" y="236"/>
                </a:lnTo>
                <a:lnTo>
                  <a:pt x="1134" y="208"/>
                </a:lnTo>
                <a:lnTo>
                  <a:pt x="1164" y="184"/>
                </a:lnTo>
                <a:lnTo>
                  <a:pt x="1190" y="166"/>
                </a:lnTo>
                <a:lnTo>
                  <a:pt x="1208" y="154"/>
                </a:lnTo>
                <a:lnTo>
                  <a:pt x="1220" y="146"/>
                </a:lnTo>
                <a:lnTo>
                  <a:pt x="1224" y="144"/>
                </a:lnTo>
                <a:lnTo>
                  <a:pt x="848" y="0"/>
                </a:lnTo>
                <a:lnTo>
                  <a:pt x="1728" y="56"/>
                </a:lnTo>
                <a:lnTo>
                  <a:pt x="1824" y="480"/>
                </a:lnTo>
                <a:lnTo>
                  <a:pt x="1568" y="328"/>
                </a:lnTo>
                <a:lnTo>
                  <a:pt x="1564" y="328"/>
                </a:lnTo>
                <a:lnTo>
                  <a:pt x="1554" y="332"/>
                </a:lnTo>
                <a:lnTo>
                  <a:pt x="1538" y="338"/>
                </a:lnTo>
                <a:lnTo>
                  <a:pt x="1514" y="346"/>
                </a:lnTo>
                <a:lnTo>
                  <a:pt x="1486" y="356"/>
                </a:lnTo>
                <a:lnTo>
                  <a:pt x="1452" y="370"/>
                </a:lnTo>
                <a:lnTo>
                  <a:pt x="1412" y="388"/>
                </a:lnTo>
                <a:lnTo>
                  <a:pt x="1370" y="410"/>
                </a:lnTo>
                <a:lnTo>
                  <a:pt x="1322" y="436"/>
                </a:lnTo>
                <a:lnTo>
                  <a:pt x="1270" y="466"/>
                </a:lnTo>
                <a:lnTo>
                  <a:pt x="1216" y="500"/>
                </a:lnTo>
                <a:lnTo>
                  <a:pt x="1158" y="540"/>
                </a:lnTo>
                <a:lnTo>
                  <a:pt x="1098" y="584"/>
                </a:lnTo>
                <a:lnTo>
                  <a:pt x="1034" y="636"/>
                </a:lnTo>
                <a:lnTo>
                  <a:pt x="970" y="692"/>
                </a:lnTo>
                <a:lnTo>
                  <a:pt x="904" y="756"/>
                </a:lnTo>
                <a:lnTo>
                  <a:pt x="836" y="824"/>
                </a:lnTo>
                <a:lnTo>
                  <a:pt x="770" y="900"/>
                </a:lnTo>
                <a:lnTo>
                  <a:pt x="700" y="984"/>
                </a:lnTo>
                <a:lnTo>
                  <a:pt x="632" y="1076"/>
                </a:lnTo>
                <a:lnTo>
                  <a:pt x="566" y="1174"/>
                </a:lnTo>
                <a:lnTo>
                  <a:pt x="498" y="1280"/>
                </a:lnTo>
                <a:lnTo>
                  <a:pt x="434" y="1394"/>
                </a:lnTo>
                <a:lnTo>
                  <a:pt x="370" y="1518"/>
                </a:lnTo>
                <a:lnTo>
                  <a:pt x="308" y="1650"/>
                </a:lnTo>
                <a:lnTo>
                  <a:pt x="248" y="1792"/>
                </a:lnTo>
                <a:lnTo>
                  <a:pt x="192" y="1944"/>
                </a:lnTo>
                <a:lnTo>
                  <a:pt x="138" y="2104"/>
                </a:lnTo>
                <a:lnTo>
                  <a:pt x="88" y="2274"/>
                </a:lnTo>
                <a:lnTo>
                  <a:pt x="42" y="2456"/>
                </a:lnTo>
                <a:lnTo>
                  <a:pt x="0" y="2648"/>
                </a:lnTo>
                <a:close/>
              </a:path>
            </a:pathLst>
          </a:custGeom>
          <a:gradFill rotWithShape="1">
            <a:gsLst>
              <a:gs pos="0">
                <a:srgbClr val="D11364"/>
              </a:gs>
              <a:gs pos="100000">
                <a:srgbClr val="D11364">
                  <a:gamma/>
                  <a:shade val="46275"/>
                  <a:invGamma/>
                </a:srgbClr>
              </a:gs>
            </a:gsLst>
            <a:lin ang="54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utoShape 53"/>
          <p:cNvSpPr>
            <a:spLocks noChangeArrowheads="1"/>
          </p:cNvSpPr>
          <p:nvPr/>
        </p:nvSpPr>
        <p:spPr bwMode="gray">
          <a:xfrm>
            <a:off x="5076056" y="1988840"/>
            <a:ext cx="3888432" cy="2808312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C886-B4C2-435B-BCC4-147B5D3F3524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520BA-F6F8-4538-BD35-2571DFE2538D}" type="slidenum">
              <a:rPr lang="zh-CN" altLang="en-US"/>
            </a:fld>
            <a:endParaRPr lang="en-US" altLang="zh-CN"/>
          </a:p>
        </p:txBody>
      </p:sp>
      <p:sp>
        <p:nvSpPr>
          <p:cNvPr id="680963" name="Text Box 3"/>
          <p:cNvSpPr txBox="1">
            <a:spLocks noChangeArrowheads="1"/>
          </p:cNvSpPr>
          <p:nvPr/>
        </p:nvSpPr>
        <p:spPr bwMode="auto">
          <a:xfrm>
            <a:off x="4013200" y="6021388"/>
            <a:ext cx="1495425" cy="396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r>
              <a:rPr kumimoji="1" lang="zh-CN" altLang="en-US" sz="2000">
                <a:solidFill>
                  <a:schemeClr val="tx1"/>
                </a:solidFill>
                <a:latin typeface="Times New Roman" panose="02020603050405020304" pitchFamily="18" charset="0"/>
              </a:rPr>
              <a:t>喷泉模型</a:t>
            </a:r>
            <a:endParaRPr kumimoji="1" lang="zh-CN" altLang="en-US" sz="20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680964" name="Text Box 4"/>
          <p:cNvSpPr txBox="1">
            <a:spLocks noChangeArrowheads="1"/>
          </p:cNvSpPr>
          <p:nvPr/>
        </p:nvSpPr>
        <p:spPr bwMode="auto">
          <a:xfrm>
            <a:off x="5364088" y="2334359"/>
            <a:ext cx="3584575" cy="2246769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>
            <a:spAutoFit/>
          </a:bodyPr>
          <a:lstStyle/>
          <a:p>
            <a:pPr indent="225425">
              <a:buFontTx/>
              <a:buChar char="•"/>
              <a:tabLst>
                <a:tab pos="404495" algn="l"/>
              </a:tabLst>
            </a:pPr>
            <a:r>
              <a:rPr lang="zh-CN" altLang="en-US" dirty="0"/>
              <a:t>迭代：逐步求精</a:t>
            </a:r>
            <a:endParaRPr lang="zh-CN" altLang="en-US" dirty="0"/>
          </a:p>
          <a:p>
            <a:pPr indent="225425">
              <a:buFontTx/>
              <a:buChar char="•"/>
              <a:tabLst>
                <a:tab pos="404495" algn="l"/>
              </a:tabLst>
            </a:pPr>
            <a:r>
              <a:rPr lang="zh-CN" altLang="en-US" dirty="0"/>
              <a:t>阶段间没有明显的界限－面向对象的思想保证了各个阶段开发的一致性。</a:t>
            </a:r>
            <a:endParaRPr lang="zh-CN" altLang="en-US" dirty="0"/>
          </a:p>
        </p:txBody>
      </p:sp>
      <p:pic>
        <p:nvPicPr>
          <p:cNvPr id="9" name="内容占位符 8" descr="springmodel.emf"/>
          <p:cNvPicPr>
            <a:picLocks noGrp="1"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539552" y="157122"/>
            <a:ext cx="4752528" cy="6728262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53"/>
          <p:cNvSpPr>
            <a:spLocks noChangeArrowheads="1"/>
          </p:cNvSpPr>
          <p:nvPr/>
        </p:nvSpPr>
        <p:spPr bwMode="gray">
          <a:xfrm>
            <a:off x="179512" y="1862633"/>
            <a:ext cx="2736304" cy="4158655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709639" name="Picture 7" descr="Development-iterative"/>
          <p:cNvPicPr>
            <a:picLocks noGrp="1" noChangeAspect="1" noChangeArrowheads="1"/>
          </p:cNvPicPr>
          <p:nvPr>
            <p:ph sz="half" idx="2"/>
          </p:nvPr>
        </p:nvPicPr>
        <p:blipFill>
          <a:blip r:embed="rId1"/>
          <a:srcRect/>
          <a:stretch>
            <a:fillRect/>
          </a:stretch>
        </p:blipFill>
        <p:spPr>
          <a:xfrm>
            <a:off x="3453765" y="1381125"/>
            <a:ext cx="4761230" cy="3062605"/>
          </a:xfrm>
          <a:noFill/>
        </p:spPr>
      </p:pic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609-5F98-472D-9637-87489ABDCE13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52249-0866-484A-854D-BAE998F9694B}" type="slidenum">
              <a:rPr lang="zh-CN" altLang="en-US"/>
            </a:fld>
            <a:endParaRPr lang="en-US" altLang="zh-CN"/>
          </a:p>
        </p:txBody>
      </p:sp>
      <p:sp>
        <p:nvSpPr>
          <p:cNvPr id="70963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敏捷软件开发</a:t>
            </a:r>
            <a:endParaRPr lang="en-US" altLang="zh-CN" dirty="0"/>
          </a:p>
        </p:txBody>
      </p:sp>
      <p:sp>
        <p:nvSpPr>
          <p:cNvPr id="709637" name="Rectangle 5"/>
          <p:cNvSpPr>
            <a:spLocks noGrp="1" noChangeArrowheads="1"/>
          </p:cNvSpPr>
          <p:nvPr>
            <p:ph type="body" sz="half" idx="1"/>
          </p:nvPr>
        </p:nvSpPr>
        <p:spPr>
          <a:xfrm>
            <a:off x="313655" y="2104256"/>
            <a:ext cx="2458145" cy="370100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 sz="2800" dirty="0" smtClean="0"/>
              <a:t>迭代式开发</a:t>
            </a:r>
            <a:endParaRPr lang="en-US" altLang="zh-CN" sz="2800" dirty="0" smtClean="0"/>
          </a:p>
          <a:p>
            <a:pPr>
              <a:lnSpc>
                <a:spcPct val="90000"/>
              </a:lnSpc>
            </a:pPr>
            <a:r>
              <a:rPr lang="zh-CN" altLang="en-US" sz="2800" dirty="0" smtClean="0"/>
              <a:t>增量交付</a:t>
            </a:r>
            <a:endParaRPr lang="en-US" altLang="zh-CN" sz="2800" dirty="0" smtClean="0"/>
          </a:p>
          <a:p>
            <a:pPr>
              <a:lnSpc>
                <a:spcPct val="90000"/>
              </a:lnSpc>
            </a:pPr>
            <a:r>
              <a:rPr lang="zh-CN" altLang="en-US" sz="2800" dirty="0" smtClean="0"/>
              <a:t>开发</a:t>
            </a:r>
            <a:r>
              <a:rPr lang="zh-CN" altLang="en-US" sz="2800" dirty="0"/>
              <a:t>团队和用户反馈推动产品</a:t>
            </a:r>
            <a:r>
              <a:rPr lang="zh-CN" altLang="en-US" sz="2800" dirty="0" smtClean="0"/>
              <a:t>开发</a:t>
            </a:r>
            <a:endParaRPr lang="en-US" altLang="zh-CN" sz="2800" dirty="0" smtClean="0"/>
          </a:p>
          <a:p>
            <a:pPr>
              <a:lnSpc>
                <a:spcPct val="90000"/>
              </a:lnSpc>
            </a:pPr>
            <a:r>
              <a:rPr lang="zh-CN" altLang="en-US" sz="2800" dirty="0" smtClean="0"/>
              <a:t>持续集成</a:t>
            </a:r>
            <a:endParaRPr lang="en-US" altLang="zh-CN" sz="2800" dirty="0" smtClean="0"/>
          </a:p>
          <a:p>
            <a:pPr>
              <a:lnSpc>
                <a:spcPct val="90000"/>
              </a:lnSpc>
            </a:pPr>
            <a:r>
              <a:rPr lang="zh-CN" altLang="en-US" sz="2800" dirty="0" smtClean="0"/>
              <a:t>开发团队自我管理</a:t>
            </a:r>
            <a:endParaRPr lang="zh-CN" altLang="en-US" sz="2800" dirty="0"/>
          </a:p>
        </p:txBody>
      </p:sp>
      <p:sp>
        <p:nvSpPr>
          <p:cNvPr id="2" name="文本框 1"/>
          <p:cNvSpPr txBox="1"/>
          <p:nvPr/>
        </p:nvSpPr>
        <p:spPr>
          <a:xfrm>
            <a:off x="3453765" y="4586605"/>
            <a:ext cx="513143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/>
              <a:t>敏捷宣言：</a:t>
            </a:r>
            <a:endParaRPr lang="zh-CN" altLang="en-US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/>
              <a:t>个体和互动胜过流程和工具；</a:t>
            </a:r>
            <a:endParaRPr lang="zh-CN" altLang="en-US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/>
              <a:t>工作的软件胜过详尽的文档；</a:t>
            </a:r>
            <a:endParaRPr lang="zh-CN" altLang="en-US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/>
              <a:t>客户合作胜过合同谈判；</a:t>
            </a:r>
            <a:endParaRPr lang="zh-CN" altLang="en-US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/>
              <a:t>响应变化胜过遵循计划。</a:t>
            </a: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增量的开发方式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/>
          </p:cNvPicPr>
          <p:nvPr>
            <p:ph sz="half"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795" y="4004945"/>
            <a:ext cx="5568315" cy="2374900"/>
          </a:xfrm>
          <a:prstGeom prst="rect">
            <a:avLst/>
          </a:prstGeom>
        </p:spPr>
      </p:pic>
      <p:sp>
        <p:nvSpPr>
          <p:cNvPr id="10" name="内容占位符 9"/>
          <p:cNvSpPr>
            <a:spLocks noGrp="1"/>
          </p:cNvSpPr>
          <p:nvPr>
            <p:ph sz="half" idx="2"/>
          </p:nvPr>
        </p:nvSpPr>
        <p:spPr>
          <a:xfrm>
            <a:off x="539552" y="1600200"/>
            <a:ext cx="8147248" cy="2404864"/>
          </a:xfrm>
        </p:spPr>
        <p:txBody>
          <a:bodyPr/>
          <a:lstStyle/>
          <a:p>
            <a:r>
              <a:rPr lang="zh-CN" altLang="en-US" sz="2400" dirty="0" smtClean="0"/>
              <a:t>增量</a:t>
            </a:r>
            <a:r>
              <a:rPr lang="zh-CN" altLang="en-US" sz="2400" dirty="0"/>
              <a:t>开发的方式即分批分期的交付用户产品，通过增量开发来应对软件产品之外的不确定因素（风险）。</a:t>
            </a:r>
            <a:endParaRPr lang="zh-CN" altLang="en-US" sz="2400" dirty="0"/>
          </a:p>
          <a:p>
            <a:r>
              <a:rPr lang="zh-CN" altLang="en-US" sz="2400" dirty="0"/>
              <a:t>敏捷方法建议</a:t>
            </a:r>
            <a:r>
              <a:rPr lang="zh-CN" altLang="en-US" sz="2400" dirty="0">
                <a:solidFill>
                  <a:srgbClr val="FF0000"/>
                </a:solidFill>
              </a:rPr>
              <a:t>先实现必要性的用户案（用）例（用户故事）</a:t>
            </a:r>
            <a:r>
              <a:rPr lang="zh-CN" altLang="en-US" sz="2400" dirty="0"/>
              <a:t>，体现出软件的价值，然后在后续版本中对功能进行细化，使得我们的软件产品的所有功能都能够达到相同的用户体验水平。</a:t>
            </a:r>
            <a:endParaRPr lang="zh-CN" altLang="en-US" sz="2400" dirty="0"/>
          </a:p>
          <a:p>
            <a:endParaRPr lang="zh-CN" altLang="en-US" sz="2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3A57-D589-4FD1-AB9A-6B028753DD88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149F-95AC-4F65-ACDC-7659C37B20A4}" type="slidenum">
              <a:rPr lang="zh-CN" altLang="en-US" smtClean="0"/>
            </a:fld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457200" y="4449445"/>
            <a:ext cx="2350770" cy="1630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/>
              <a:t>“</a:t>
            </a:r>
            <a:r>
              <a:rPr lang="zh-CN" altLang="en-US" sz="2000"/>
              <a:t>用例</a:t>
            </a:r>
            <a:r>
              <a:rPr lang="en-US" altLang="zh-CN" sz="2000"/>
              <a:t>”</a:t>
            </a:r>
            <a:r>
              <a:rPr lang="zh-CN" altLang="en-US" sz="2000"/>
              <a:t>是指一件用户通过系统完成的有价值的目标，它不是一个具体的功能。</a:t>
            </a:r>
            <a:endParaRPr lang="zh-CN" altLang="en-US"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软件生命周期与开发过程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eaLnBrk="1" latinLnBrk="0" hangingPunct="1">
              <a:lnSpc>
                <a:spcPct val="120000"/>
              </a:lnSpc>
              <a:spcBef>
                <a:spcPts val="0"/>
              </a:spcBef>
            </a:pPr>
            <a:r>
              <a:rPr lang="zh-CN" altLang="en-US" sz="2600"/>
              <a:t>国际标准</a:t>
            </a:r>
            <a:r>
              <a:rPr lang="zh-CN" altLang="en-US" sz="2600">
                <a:solidFill>
                  <a:srgbClr val="FF0000"/>
                </a:solidFill>
              </a:rPr>
              <a:t>ISO/IEC 12207</a:t>
            </a:r>
            <a:r>
              <a:rPr lang="zh-CN" altLang="en-US" sz="2600"/>
              <a:t>是软件生命周期过程的国际标准，旨在提供一套软件开发与维护过程中涉及的各种任务定义的标准，如软件生命周期的选择、实现与监控等。</a:t>
            </a:r>
            <a:endParaRPr lang="zh-CN" altLang="en-US" sz="2600"/>
          </a:p>
          <a:p>
            <a:pPr eaLnBrk="1" latinLnBrk="0" hangingPunct="1">
              <a:lnSpc>
                <a:spcPct val="120000"/>
              </a:lnSpc>
              <a:spcBef>
                <a:spcPts val="0"/>
              </a:spcBef>
            </a:pPr>
            <a:r>
              <a:rPr lang="zh-CN" altLang="en-US" sz="2600">
                <a:solidFill>
                  <a:srgbClr val="FF0000"/>
                </a:solidFill>
              </a:rPr>
              <a:t>可重复的、可预测的过程</a:t>
            </a:r>
            <a:r>
              <a:rPr lang="zh-CN" altLang="en-US" sz="2600"/>
              <a:t>能够提升软件生产的效率和质量。</a:t>
            </a:r>
            <a:endParaRPr lang="zh-CN" altLang="en-US" sz="2600"/>
          </a:p>
          <a:p>
            <a:pPr eaLnBrk="1" latinLnBrk="0" hangingPunct="1">
              <a:lnSpc>
                <a:spcPct val="120000"/>
              </a:lnSpc>
              <a:spcBef>
                <a:spcPts val="0"/>
              </a:spcBef>
            </a:pPr>
            <a:r>
              <a:rPr lang="zh-CN" altLang="en-US" sz="2600"/>
              <a:t>软件工程过程小组(Software Engineering Process Group, </a:t>
            </a:r>
            <a:r>
              <a:rPr lang="zh-CN" altLang="en-US" sz="2600">
                <a:solidFill>
                  <a:srgbClr val="FF0000"/>
                </a:solidFill>
              </a:rPr>
              <a:t>SEPG</a:t>
            </a:r>
            <a:r>
              <a:rPr lang="zh-CN" altLang="en-US" sz="2600"/>
              <a:t>)提供给软件开发人员统一的标准的开发原则，充分协调各开发人员、开发小组，通过过程控制的方法，保证软件产品的质量。</a:t>
            </a:r>
            <a:endParaRPr lang="zh-CN" altLang="en-US" sz="260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D2F3A57-D589-4FD1-AB9A-6B028753DD88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D4149F-95AC-4F65-ACDC-7659C37B20A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迭代</a:t>
            </a:r>
            <a:r>
              <a:rPr lang="zh-CN" altLang="en-US" dirty="0" smtClean="0"/>
              <a:t>的开发方式</a:t>
            </a:r>
            <a:endParaRPr lang="zh-CN" altLang="en-US" dirty="0"/>
          </a:p>
        </p:txBody>
      </p:sp>
      <p:sp>
        <p:nvSpPr>
          <p:cNvPr id="10" name="内容占位符 9"/>
          <p:cNvSpPr>
            <a:spLocks noGrp="1"/>
          </p:cNvSpPr>
          <p:nvPr>
            <p:ph sz="half" idx="2"/>
          </p:nvPr>
        </p:nvSpPr>
        <p:spPr>
          <a:xfrm>
            <a:off x="745232" y="1600199"/>
            <a:ext cx="8147248" cy="1679837"/>
          </a:xfrm>
        </p:spPr>
        <p:txBody>
          <a:bodyPr/>
          <a:lstStyle/>
          <a:p>
            <a:r>
              <a:rPr lang="zh-CN" altLang="en-US" sz="2400" dirty="0" smtClean="0"/>
              <a:t>但用户的需求往往无法立刻稳定。</a:t>
            </a:r>
            <a:endParaRPr lang="en-US" altLang="zh-CN" sz="2400" dirty="0" smtClean="0"/>
          </a:p>
          <a:p>
            <a:r>
              <a:rPr lang="zh-CN" altLang="en-US" sz="2400" dirty="0"/>
              <a:t>迭代的思想就是</a:t>
            </a:r>
            <a:r>
              <a:rPr lang="zh-CN" altLang="en-US" sz="2400" dirty="0" smtClean="0"/>
              <a:t>当对需求</a:t>
            </a:r>
            <a:r>
              <a:rPr lang="zh-CN" altLang="en-US" sz="2400" dirty="0"/>
              <a:t>还没有信心的时候，不</a:t>
            </a:r>
            <a:r>
              <a:rPr lang="zh-CN" altLang="en-US" sz="2400" dirty="0" smtClean="0"/>
              <a:t>指望构建</a:t>
            </a:r>
            <a:r>
              <a:rPr lang="zh-CN" altLang="en-US" sz="2400" dirty="0"/>
              <a:t>的软件正是客户所想要的，但可以先构建后修改，通过多次反复找到真正客户需要的软件</a:t>
            </a:r>
            <a:r>
              <a:rPr lang="zh-CN" altLang="en-US" sz="2400" dirty="0" smtClean="0"/>
              <a:t>。（</a:t>
            </a:r>
            <a:r>
              <a:rPr lang="zh-CN" altLang="en-US" sz="2400" dirty="0" smtClean="0">
                <a:solidFill>
                  <a:srgbClr val="C00000"/>
                </a:solidFill>
              </a:rPr>
              <a:t>逐步求精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3A57-D589-4FD1-AB9A-6B028753DD88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149F-95AC-4F65-ACDC-7659C37B20A4}" type="slidenum">
              <a:rPr lang="zh-CN" altLang="en-US" smtClean="0"/>
            </a:fld>
            <a:endParaRPr lang="en-US" altLang="zh-CN"/>
          </a:p>
        </p:txBody>
      </p:sp>
      <p:pic>
        <p:nvPicPr>
          <p:cNvPr id="9" name="图片 8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3280037"/>
            <a:ext cx="5766023" cy="3244588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53"/>
          <p:cNvSpPr>
            <a:spLocks noChangeArrowheads="1"/>
          </p:cNvSpPr>
          <p:nvPr/>
        </p:nvSpPr>
        <p:spPr bwMode="gray">
          <a:xfrm>
            <a:off x="323528" y="1484784"/>
            <a:ext cx="8208912" cy="2952328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敏捷的优势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 smtClean="0"/>
              <a:t>精确</a:t>
            </a:r>
            <a:endParaRPr lang="en-US" altLang="zh-CN" sz="2800" dirty="0" smtClean="0"/>
          </a:p>
          <a:p>
            <a:r>
              <a:rPr lang="zh-CN" altLang="en-US" sz="2800" dirty="0" smtClean="0"/>
              <a:t>质量</a:t>
            </a:r>
            <a:endParaRPr lang="en-US" altLang="zh-CN" sz="2800" dirty="0" smtClean="0"/>
          </a:p>
          <a:p>
            <a:r>
              <a:rPr lang="zh-CN" altLang="en-US" sz="2800" dirty="0" smtClean="0"/>
              <a:t>速度</a:t>
            </a:r>
            <a:endParaRPr lang="en-US" altLang="zh-CN" sz="2800" dirty="0" smtClean="0"/>
          </a:p>
          <a:p>
            <a:r>
              <a:rPr lang="zh-CN" altLang="en-US" sz="2800" dirty="0" smtClean="0"/>
              <a:t>丰厚的投资回报率</a:t>
            </a:r>
            <a:endParaRPr lang="en-US" altLang="zh-CN" sz="2800" dirty="0" smtClean="0"/>
          </a:p>
          <a:p>
            <a:r>
              <a:rPr lang="zh-CN" altLang="en-US" sz="2800" dirty="0" smtClean="0"/>
              <a:t>高效的自我管理团队</a:t>
            </a:r>
            <a:endParaRPr lang="en-US" altLang="zh-CN" sz="2800" dirty="0" smtClean="0"/>
          </a:p>
          <a:p>
            <a:endParaRPr lang="en-US" altLang="zh-CN" sz="2400" dirty="0" smtClean="0"/>
          </a:p>
          <a:p>
            <a:r>
              <a:rPr lang="zh-CN" altLang="en-US" sz="2800" dirty="0" smtClean="0"/>
              <a:t>敏捷</a:t>
            </a:r>
            <a:r>
              <a:rPr lang="zh-CN" altLang="en-US" sz="2800" dirty="0"/>
              <a:t>开发更适合规模中小、需求变化频繁的系统开发，并且强调团队的作用，所以更适合集中式的开发模式。</a:t>
            </a:r>
            <a:endParaRPr lang="zh-CN" altLang="en-US" sz="28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3A57-D589-4FD1-AB9A-6B028753DD88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149F-95AC-4F65-ACDC-7659C37B20A4}" type="slidenum">
              <a:rPr lang="zh-CN" altLang="en-US" smtClean="0"/>
            </a:fld>
            <a:endParaRPr lang="en-US" altLang="zh-CN"/>
          </a:p>
        </p:txBody>
      </p:sp>
      <p:pic>
        <p:nvPicPr>
          <p:cNvPr id="8" name="Picture 2" descr="http://upload.wikimedia.org/wikipedia/commons/a/af/Pair_programming_1.jp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705453"/>
            <a:ext cx="3349451" cy="2510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极限编程（</a:t>
            </a:r>
            <a:r>
              <a:rPr lang="en-US" altLang="zh-CN" dirty="0" smtClean="0"/>
              <a:t>XP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 err="1" smtClean="0"/>
              <a:t>e</a:t>
            </a:r>
            <a:r>
              <a:rPr lang="en-US" altLang="zh-CN" sz="2800" dirty="0" err="1" smtClean="0">
                <a:solidFill>
                  <a:srgbClr val="C00000"/>
                </a:solidFill>
              </a:rPr>
              <a:t>X</a:t>
            </a:r>
            <a:r>
              <a:rPr lang="en-US" altLang="zh-CN" sz="2800" dirty="0" err="1" smtClean="0"/>
              <a:t>treme</a:t>
            </a:r>
            <a:r>
              <a:rPr lang="en-US" altLang="zh-CN" sz="2800" dirty="0" smtClean="0"/>
              <a:t> </a:t>
            </a:r>
            <a:r>
              <a:rPr lang="en-US" altLang="zh-CN" sz="2800" dirty="0" smtClean="0">
                <a:solidFill>
                  <a:srgbClr val="C00000"/>
                </a:solidFill>
              </a:rPr>
              <a:t>P</a:t>
            </a:r>
            <a:r>
              <a:rPr lang="en-US" altLang="zh-CN" sz="2800" dirty="0" smtClean="0"/>
              <a:t>rogramming</a:t>
            </a:r>
            <a:endParaRPr lang="en-US" altLang="zh-CN" sz="2800" dirty="0" smtClean="0"/>
          </a:p>
          <a:p>
            <a:r>
              <a:rPr lang="zh-CN" altLang="en-US" sz="2800" dirty="0"/>
              <a:t>主要目的是降低需求变化的</a:t>
            </a:r>
            <a:r>
              <a:rPr lang="zh-CN" altLang="en-US" sz="2800" dirty="0" smtClean="0"/>
              <a:t>成本</a:t>
            </a:r>
            <a:endParaRPr lang="en-US" altLang="zh-CN" sz="2800" dirty="0" smtClean="0"/>
          </a:p>
          <a:p>
            <a:r>
              <a:rPr lang="zh-CN" altLang="en-US" sz="2800" dirty="0" smtClean="0"/>
              <a:t>崇尚的开发方法：</a:t>
            </a:r>
            <a:endParaRPr lang="en-US" altLang="zh-CN" sz="2800" dirty="0" smtClean="0"/>
          </a:p>
          <a:p>
            <a:pPr lvl="1"/>
            <a:r>
              <a:rPr lang="zh-CN" altLang="en-US" sz="2400" dirty="0" smtClean="0"/>
              <a:t>客户代表与开发团队紧密融合</a:t>
            </a:r>
            <a:endParaRPr lang="en-US" altLang="zh-CN" sz="2400" dirty="0" smtClean="0"/>
          </a:p>
          <a:p>
            <a:pPr lvl="1"/>
            <a:r>
              <a:rPr lang="zh-CN" altLang="en-US" sz="2400" dirty="0"/>
              <a:t>结对</a:t>
            </a:r>
            <a:r>
              <a:rPr lang="zh-CN" altLang="en-US" sz="2400" dirty="0" smtClean="0"/>
              <a:t>编程（</a:t>
            </a:r>
            <a:r>
              <a:rPr lang="en-US" altLang="zh-CN" sz="2400" dirty="0" smtClean="0"/>
              <a:t>pair-programming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pPr lvl="1"/>
            <a:r>
              <a:rPr lang="zh-CN" altLang="en-US" sz="2400" dirty="0"/>
              <a:t>等等</a:t>
            </a:r>
            <a:endParaRPr lang="en-US" altLang="zh-CN" sz="2400" dirty="0" smtClean="0"/>
          </a:p>
          <a:p>
            <a:r>
              <a:rPr lang="zh-CN" altLang="en-US" sz="2800" dirty="0"/>
              <a:t>开发</a:t>
            </a:r>
            <a:r>
              <a:rPr lang="zh-CN" altLang="en-US" sz="2800" dirty="0" smtClean="0"/>
              <a:t>流程：</a:t>
            </a:r>
            <a:r>
              <a:rPr lang="zh-CN" altLang="en-US" sz="2800" dirty="0"/>
              <a:t>编写用户故事、架构规范、实施规划、迭代计划、代码开发、单元测试、</a:t>
            </a:r>
            <a:r>
              <a:rPr lang="zh-CN" altLang="en-US" sz="2800" dirty="0" smtClean="0"/>
              <a:t>验收测试</a:t>
            </a:r>
            <a:endParaRPr lang="en-US" altLang="zh-CN" sz="2800" dirty="0" smtClean="0"/>
          </a:p>
          <a:p>
            <a:r>
              <a:rPr lang="zh-CN" altLang="en-US" sz="2800" dirty="0" smtClean="0"/>
              <a:t>积极接受变化</a:t>
            </a:r>
            <a:endParaRPr lang="zh-CN" altLang="en-US" sz="28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3A57-D589-4FD1-AB9A-6B028753DD88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149F-95AC-4F65-ACDC-7659C37B20A4}" type="slidenum">
              <a:rPr lang="zh-CN" altLang="en-US" smtClean="0"/>
            </a:fld>
            <a:endParaRPr lang="en-US" altLang="zh-CN"/>
          </a:p>
        </p:txBody>
      </p:sp>
      <p:graphicFrame>
        <p:nvGraphicFramePr>
          <p:cNvPr id="7" name="Object 4"/>
          <p:cNvGraphicFramePr>
            <a:graphicFrameLocks noChangeAspect="1"/>
          </p:cNvGraphicFramePr>
          <p:nvPr/>
        </p:nvGraphicFramePr>
        <p:xfrm>
          <a:off x="6729412" y="1844824"/>
          <a:ext cx="1851025" cy="201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06" name="Image" r:id="rId1" imgW="3263900" imgH="3556000" progId="">
                  <p:embed/>
                </p:oleObj>
              </mc:Choice>
              <mc:Fallback>
                <p:oleObj name="Image" r:id="rId1" imgW="3263900" imgH="3556000" progId="">
                  <p:embed/>
                  <p:pic>
                    <p:nvPicPr>
                      <p:cNvPr id="0" name="图片 68610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29412" y="1844824"/>
                        <a:ext cx="1851025" cy="2016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原则与做法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800" dirty="0" smtClean="0"/>
              <a:t>价值观与原则</a:t>
            </a:r>
            <a:endParaRPr lang="zh-CN" altLang="en-US" sz="2800" dirty="0"/>
          </a:p>
        </p:txBody>
      </p:sp>
      <p:sp>
        <p:nvSpPr>
          <p:cNvPr id="7" name="内容占位符 6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2530624" cy="2190229"/>
          </a:xfrm>
        </p:spPr>
        <p:txBody>
          <a:bodyPr/>
          <a:lstStyle/>
          <a:p>
            <a:r>
              <a:rPr lang="zh-CN" altLang="en-US" dirty="0" smtClean="0"/>
              <a:t>互动</a:t>
            </a:r>
            <a:r>
              <a:rPr lang="zh-CN" altLang="en-US" dirty="0"/>
              <a:t>与</a:t>
            </a:r>
            <a:r>
              <a:rPr lang="zh-CN" altLang="en-US" dirty="0" smtClean="0"/>
              <a:t>交流</a:t>
            </a:r>
            <a:endParaRPr lang="en-US" altLang="zh-CN" dirty="0" smtClean="0"/>
          </a:p>
          <a:p>
            <a:r>
              <a:rPr lang="zh-CN" altLang="en-US" dirty="0" smtClean="0"/>
              <a:t>反馈</a:t>
            </a:r>
            <a:endParaRPr lang="en-US" altLang="zh-CN" dirty="0" smtClean="0"/>
          </a:p>
          <a:p>
            <a:r>
              <a:rPr lang="zh-CN" altLang="en-US" dirty="0" smtClean="0"/>
              <a:t>简单</a:t>
            </a:r>
            <a:endParaRPr lang="en-US" altLang="zh-CN" dirty="0" smtClean="0"/>
          </a:p>
          <a:p>
            <a:r>
              <a:rPr lang="zh-CN" altLang="en-US" dirty="0" smtClean="0"/>
              <a:t>勇气</a:t>
            </a:r>
            <a:endParaRPr lang="en-US" altLang="zh-CN" dirty="0" smtClean="0"/>
          </a:p>
          <a:p>
            <a:r>
              <a:rPr lang="zh-CN" altLang="en-US" dirty="0" smtClean="0"/>
              <a:t>团队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3"/>
          </p:nvPr>
        </p:nvSpPr>
        <p:spPr>
          <a:xfrm>
            <a:off x="3635897" y="1535113"/>
            <a:ext cx="5050903" cy="639762"/>
          </a:xfrm>
        </p:spPr>
        <p:txBody>
          <a:bodyPr/>
          <a:lstStyle/>
          <a:p>
            <a:r>
              <a:rPr lang="zh-CN" altLang="en-US" sz="2800" dirty="0" smtClean="0"/>
              <a:t>核心做法</a:t>
            </a:r>
            <a:endParaRPr lang="zh-CN" altLang="en-US" sz="2800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4"/>
          </p:nvPr>
        </p:nvSpPr>
        <p:spPr>
          <a:xfrm>
            <a:off x="3419872" y="2174875"/>
            <a:ext cx="5472607" cy="3951288"/>
          </a:xfrm>
        </p:spPr>
        <p:txBody>
          <a:bodyPr/>
          <a:lstStyle/>
          <a:p>
            <a:r>
              <a:rPr lang="zh-CN" altLang="en-US" sz="2200" dirty="0" smtClean="0"/>
              <a:t>小规模</a:t>
            </a:r>
            <a:r>
              <a:rPr lang="zh-CN" altLang="en-US" sz="2200" dirty="0"/>
              <a:t>，频繁的版本发布，短迭代周期</a:t>
            </a:r>
            <a:endParaRPr lang="zh-CN" altLang="en-US" sz="2200" dirty="0"/>
          </a:p>
          <a:p>
            <a:r>
              <a:rPr lang="zh-CN" altLang="en-US" sz="2200" dirty="0" smtClean="0"/>
              <a:t>测试</a:t>
            </a:r>
            <a:r>
              <a:rPr lang="zh-CN" altLang="en-US" sz="2200" dirty="0"/>
              <a:t>驱动开发（</a:t>
            </a:r>
            <a:r>
              <a:rPr lang="en-US" altLang="zh-CN" sz="2200" dirty="0"/>
              <a:t>Test-driven development</a:t>
            </a:r>
            <a:r>
              <a:rPr lang="zh-CN" altLang="en-US" sz="2200" dirty="0" smtClean="0"/>
              <a:t>）</a:t>
            </a:r>
            <a:endParaRPr lang="zh-CN" altLang="en-US" sz="2200" dirty="0"/>
          </a:p>
          <a:p>
            <a:r>
              <a:rPr lang="zh-CN" altLang="en-US" sz="2200" dirty="0" smtClean="0"/>
              <a:t>结</a:t>
            </a:r>
            <a:r>
              <a:rPr lang="zh-CN" altLang="en-US" sz="2200" dirty="0"/>
              <a:t>对编程（</a:t>
            </a:r>
            <a:r>
              <a:rPr lang="en-US" altLang="zh-CN" sz="2200" dirty="0"/>
              <a:t>Pair programming</a:t>
            </a:r>
            <a:r>
              <a:rPr lang="zh-CN" altLang="en-US" sz="2200" dirty="0"/>
              <a:t>）</a:t>
            </a:r>
            <a:endParaRPr lang="zh-CN" altLang="en-US" sz="2200" dirty="0"/>
          </a:p>
          <a:p>
            <a:r>
              <a:rPr lang="zh-CN" altLang="en-US" sz="2200" dirty="0" smtClean="0"/>
              <a:t>持续</a:t>
            </a:r>
            <a:r>
              <a:rPr lang="zh-CN" altLang="en-US" sz="2200" dirty="0"/>
              <a:t>集成（</a:t>
            </a:r>
            <a:r>
              <a:rPr lang="en-US" altLang="zh-CN" sz="2200" dirty="0"/>
              <a:t>Continuous integration</a:t>
            </a:r>
            <a:r>
              <a:rPr lang="zh-CN" altLang="en-US" sz="2200" dirty="0"/>
              <a:t>）</a:t>
            </a:r>
            <a:endParaRPr lang="zh-CN" altLang="en-US" sz="2200" dirty="0"/>
          </a:p>
          <a:p>
            <a:r>
              <a:rPr lang="zh-CN" altLang="en-US" sz="2200" dirty="0" smtClean="0"/>
              <a:t>每日</a:t>
            </a:r>
            <a:r>
              <a:rPr lang="zh-CN" altLang="en-US" sz="2200" dirty="0"/>
              <a:t>站立会议（</a:t>
            </a:r>
            <a:r>
              <a:rPr lang="en-US" altLang="zh-CN" sz="2200" dirty="0"/>
              <a:t>Daily stand-up meeting</a:t>
            </a:r>
            <a:r>
              <a:rPr lang="zh-CN" altLang="en-US" sz="2200" dirty="0"/>
              <a:t>）</a:t>
            </a:r>
            <a:endParaRPr lang="zh-CN" altLang="en-US" sz="2200" dirty="0"/>
          </a:p>
          <a:p>
            <a:r>
              <a:rPr lang="zh-CN" altLang="en-US" sz="2200" dirty="0" smtClean="0"/>
              <a:t>共同</a:t>
            </a:r>
            <a:r>
              <a:rPr lang="zh-CN" altLang="en-US" sz="2200" dirty="0"/>
              <a:t>拥有代码（</a:t>
            </a:r>
            <a:r>
              <a:rPr lang="en-US" altLang="zh-CN" sz="2200" dirty="0"/>
              <a:t>Collative code ownership</a:t>
            </a:r>
            <a:r>
              <a:rPr lang="zh-CN" altLang="en-US" sz="2200" dirty="0"/>
              <a:t>）</a:t>
            </a:r>
            <a:endParaRPr lang="zh-CN" altLang="en-US" sz="2200" dirty="0"/>
          </a:p>
          <a:p>
            <a:r>
              <a:rPr lang="zh-CN" altLang="en-US" sz="2200" dirty="0" smtClean="0"/>
              <a:t>系统</a:t>
            </a:r>
            <a:r>
              <a:rPr lang="zh-CN" altLang="en-US" sz="2200" dirty="0"/>
              <a:t>隐喻（</a:t>
            </a:r>
            <a:r>
              <a:rPr lang="en-US" altLang="zh-CN" sz="2200" dirty="0"/>
              <a:t>System metaphor</a:t>
            </a:r>
            <a:r>
              <a:rPr lang="zh-CN" altLang="en-US" sz="2200" dirty="0"/>
              <a:t>）</a:t>
            </a:r>
            <a:endParaRPr lang="zh-CN" altLang="en-US" sz="2200" dirty="0"/>
          </a:p>
          <a:p>
            <a:endParaRPr lang="zh-CN" altLang="en-US" sz="22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3A57-D589-4FD1-AB9A-6B028753DD88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149F-95AC-4F65-ACDC-7659C37B20A4}" type="slidenum">
              <a:rPr lang="zh-CN" altLang="en-US" smtClean="0"/>
            </a:fld>
            <a:endParaRPr lang="en-US" altLang="zh-CN"/>
          </a:p>
        </p:txBody>
      </p:sp>
      <p:pic>
        <p:nvPicPr>
          <p:cNvPr id="687106" name="Picture 2" descr="http://images.cnblogs.com/cnblogs_com/taven/201010/2010-10-17_202749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995" y="4509120"/>
            <a:ext cx="2473725" cy="1855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62275" y="1725930"/>
            <a:ext cx="5831840" cy="332041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SCRUM</a:t>
            </a:r>
            <a:r>
              <a:rPr lang="zh-CN" altLang="en-US" dirty="0" smtClean="0"/>
              <a:t>过程</a:t>
            </a:r>
            <a:endParaRPr lang="zh-CN" altLang="en-US" dirty="0"/>
          </a:p>
        </p:txBody>
      </p:sp>
      <p:sp>
        <p:nvSpPr>
          <p:cNvPr id="10" name="内容占位符 9"/>
          <p:cNvSpPr>
            <a:spLocks noGrp="1"/>
          </p:cNvSpPr>
          <p:nvPr>
            <p:ph idx="1"/>
          </p:nvPr>
        </p:nvSpPr>
        <p:spPr>
          <a:xfrm>
            <a:off x="230505" y="1584325"/>
            <a:ext cx="2842260" cy="2247900"/>
          </a:xfrm>
        </p:spPr>
        <p:txBody>
          <a:bodyPr/>
          <a:lstStyle/>
          <a:p>
            <a:r>
              <a:rPr lang="en-US" altLang="zh-CN" sz="2400" dirty="0" smtClean="0"/>
              <a:t>Scrum</a:t>
            </a:r>
            <a:r>
              <a:rPr lang="zh-CN" altLang="en-US" sz="2400" dirty="0" smtClean="0"/>
              <a:t>注重过程，</a:t>
            </a:r>
            <a:r>
              <a:rPr lang="en-US" altLang="zh-CN" sz="2400" dirty="0" smtClean="0"/>
              <a:t>XP</a:t>
            </a:r>
            <a:r>
              <a:rPr lang="zh-CN" altLang="en-US" sz="2400" dirty="0" smtClean="0"/>
              <a:t>注重实践</a:t>
            </a:r>
            <a:endParaRPr lang="en-US" altLang="zh-CN" sz="2400" dirty="0" smtClean="0"/>
          </a:p>
          <a:p>
            <a:r>
              <a:rPr lang="zh-CN" altLang="en-US" sz="2400" dirty="0" smtClean="0"/>
              <a:t>需求</a:t>
            </a:r>
            <a:r>
              <a:rPr lang="zh-CN" altLang="en-US" sz="2400" dirty="0"/>
              <a:t>被定义为产品需求积压（</a:t>
            </a:r>
            <a:r>
              <a:rPr lang="en-US" altLang="zh-CN" sz="2400" dirty="0"/>
              <a:t>product backlogs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r>
              <a:rPr lang="zh-CN" altLang="en-US" sz="2400" dirty="0"/>
              <a:t>开发过程分为多个冲刺（</a:t>
            </a:r>
            <a:r>
              <a:rPr lang="en-US" altLang="zh-CN" sz="2400" dirty="0"/>
              <a:t>Sprint</a:t>
            </a:r>
            <a:r>
              <a:rPr lang="zh-CN" altLang="en-US" sz="2400" dirty="0"/>
              <a:t>）</a:t>
            </a:r>
            <a:r>
              <a:rPr lang="zh-CN" altLang="en-US" sz="2400" dirty="0" smtClean="0"/>
              <a:t>周期</a:t>
            </a:r>
            <a:endParaRPr lang="zh-CN" altLang="en-US" sz="2400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22217-4EA5-4D17-8536-365F8F3C3285}" type="datetime1">
              <a:rPr lang="zh-CN" altLang="en-US" smtClean="0"/>
            </a:fld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大连理工大学软件学院</a:t>
            </a:r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883C8-4FE1-4D98-9AD6-025239D74776}" type="slidenum">
              <a:rPr lang="zh-CN" altLang="en-US" smtClean="0"/>
            </a:fld>
            <a:endParaRPr lang="en-US" altLang="zh-CN"/>
          </a:p>
        </p:txBody>
      </p:sp>
      <p:sp>
        <p:nvSpPr>
          <p:cNvPr id="4" name="内容占位符 9"/>
          <p:cNvSpPr>
            <a:spLocks noGrp="1"/>
          </p:cNvSpPr>
          <p:nvPr/>
        </p:nvSpPr>
        <p:spPr>
          <a:xfrm>
            <a:off x="199390" y="5151755"/>
            <a:ext cx="6562090" cy="112014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zh-CN" altLang="en-US" sz="2400" dirty="0"/>
              <a:t>燃尽图（</a:t>
            </a:r>
            <a:r>
              <a:rPr lang="en-US" altLang="zh-CN" sz="2400" dirty="0"/>
              <a:t>burn </a:t>
            </a:r>
            <a:r>
              <a:rPr lang="en-US" altLang="zh-CN" sz="2400" dirty="0" smtClean="0"/>
              <a:t>down</a:t>
            </a:r>
            <a:r>
              <a:rPr lang="zh-CN" altLang="en-US" sz="2400" dirty="0" smtClean="0"/>
              <a:t>）</a:t>
            </a:r>
            <a:r>
              <a:rPr lang="zh-CN" altLang="en-US" sz="2400" dirty="0"/>
              <a:t>是一个公开展示的图表，显示当前冲刺中未完成</a:t>
            </a:r>
            <a:r>
              <a:rPr lang="zh-CN" altLang="en-US" sz="2400" dirty="0" smtClean="0"/>
              <a:t>的数目</a:t>
            </a:r>
            <a:endParaRPr lang="zh-CN" altLang="en-US" sz="24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SCRUM</a:t>
            </a:r>
            <a:r>
              <a:rPr lang="zh-CN" altLang="en-US" dirty="0" smtClean="0"/>
              <a:t>角色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4978896" cy="4781550"/>
          </a:xfrm>
        </p:spPr>
        <p:txBody>
          <a:bodyPr/>
          <a:lstStyle/>
          <a:p>
            <a:r>
              <a:rPr lang="zh-CN" altLang="en-US" sz="2400" dirty="0" smtClean="0"/>
              <a:t>产品</a:t>
            </a:r>
            <a:r>
              <a:rPr lang="zh-CN" altLang="en-US" sz="2400" dirty="0"/>
              <a:t>拥有者（</a:t>
            </a:r>
            <a:r>
              <a:rPr lang="en-US" altLang="zh-CN" sz="2400" dirty="0"/>
              <a:t>Product Owner</a:t>
            </a:r>
            <a:r>
              <a:rPr lang="zh-CN" altLang="en-US" sz="2400" dirty="0"/>
              <a:t>）</a:t>
            </a:r>
            <a:r>
              <a:rPr lang="zh-CN" altLang="en-US" sz="2400" dirty="0" smtClean="0"/>
              <a:t>：产品远景</a:t>
            </a:r>
            <a:r>
              <a:rPr lang="zh-CN" altLang="en-US" sz="2400" dirty="0"/>
              <a:t>规划，</a:t>
            </a:r>
            <a:r>
              <a:rPr lang="zh-CN" altLang="en-US" sz="2400" dirty="0" smtClean="0"/>
              <a:t>平衡利益</a:t>
            </a:r>
            <a:r>
              <a:rPr lang="zh-CN" altLang="en-US" sz="2400" dirty="0"/>
              <a:t>相关</a:t>
            </a:r>
            <a:r>
              <a:rPr lang="zh-CN" altLang="en-US" sz="2400" dirty="0" smtClean="0"/>
              <a:t>者利益</a:t>
            </a:r>
            <a:r>
              <a:rPr lang="zh-CN" altLang="en-US" sz="2400" dirty="0"/>
              <a:t>，</a:t>
            </a:r>
            <a:r>
              <a:rPr lang="zh-CN" altLang="en-US" sz="2400" dirty="0" smtClean="0"/>
              <a:t>确定产品积压</a:t>
            </a:r>
            <a:r>
              <a:rPr lang="zh-CN" altLang="en-US" sz="2400" dirty="0"/>
              <a:t>的优先级等。它是开发团队和</a:t>
            </a:r>
            <a:r>
              <a:rPr lang="zh-CN" altLang="en-US" sz="2400" dirty="0" smtClean="0"/>
              <a:t>客户间</a:t>
            </a:r>
            <a:r>
              <a:rPr lang="zh-CN" altLang="en-US" sz="2400" dirty="0"/>
              <a:t>的联络点。</a:t>
            </a:r>
            <a:endParaRPr lang="zh-CN" altLang="en-US" sz="2400" dirty="0"/>
          </a:p>
          <a:p>
            <a:r>
              <a:rPr lang="zh-CN" altLang="en-US" sz="2400" dirty="0" smtClean="0"/>
              <a:t>利益</a:t>
            </a:r>
            <a:r>
              <a:rPr lang="zh-CN" altLang="en-US" sz="2400" dirty="0"/>
              <a:t>相关者（</a:t>
            </a:r>
            <a:r>
              <a:rPr lang="en-US" altLang="zh-CN" sz="2400" dirty="0"/>
              <a:t>Stakeholder</a:t>
            </a:r>
            <a:r>
              <a:rPr lang="zh-CN" altLang="en-US" sz="2400" dirty="0"/>
              <a:t>）</a:t>
            </a:r>
            <a:r>
              <a:rPr lang="zh-CN" altLang="en-US" sz="2400" dirty="0" smtClean="0"/>
              <a:t>：客户</a:t>
            </a:r>
            <a:r>
              <a:rPr lang="zh-CN" altLang="en-US" sz="2400" dirty="0"/>
              <a:t>或最终用户</a:t>
            </a:r>
            <a:r>
              <a:rPr lang="zh-CN" altLang="en-US" sz="2400" dirty="0" smtClean="0"/>
              <a:t>代表，收集</a:t>
            </a:r>
            <a:r>
              <a:rPr lang="zh-CN" altLang="en-US" sz="2400" dirty="0"/>
              <a:t>编写产品需求，审查项目成果等。</a:t>
            </a:r>
            <a:endParaRPr lang="zh-CN" altLang="en-US" sz="2400" dirty="0"/>
          </a:p>
          <a:p>
            <a:r>
              <a:rPr lang="zh-CN" altLang="en-US" sz="2400" dirty="0" smtClean="0"/>
              <a:t>专家</a:t>
            </a:r>
            <a:r>
              <a:rPr lang="zh-CN" altLang="en-US" sz="2400" dirty="0"/>
              <a:t>（</a:t>
            </a:r>
            <a:r>
              <a:rPr lang="en-US" altLang="zh-CN" sz="2400" dirty="0"/>
              <a:t>Scrum Master</a:t>
            </a:r>
            <a:r>
              <a:rPr lang="zh-CN" altLang="en-US" sz="2400" dirty="0"/>
              <a:t>）</a:t>
            </a:r>
            <a:r>
              <a:rPr lang="zh-CN" altLang="en-US" sz="2400" dirty="0" smtClean="0"/>
              <a:t>：指导进行</a:t>
            </a:r>
            <a:r>
              <a:rPr lang="en-US" altLang="zh-CN" sz="2400" dirty="0"/>
              <a:t>Scrum</a:t>
            </a:r>
            <a:r>
              <a:rPr lang="zh-CN" altLang="en-US" sz="2400" dirty="0"/>
              <a:t>开发与</a:t>
            </a:r>
            <a:r>
              <a:rPr lang="zh-CN" altLang="en-US" sz="2400" dirty="0" smtClean="0"/>
              <a:t>实践</a:t>
            </a:r>
            <a:r>
              <a:rPr lang="zh-CN" altLang="en-US" sz="2400" dirty="0"/>
              <a:t>，</a:t>
            </a:r>
            <a:r>
              <a:rPr lang="zh-CN" altLang="en-US" sz="2400" dirty="0" smtClean="0"/>
              <a:t>是</a:t>
            </a:r>
            <a:r>
              <a:rPr lang="zh-CN" altLang="en-US" sz="2400" dirty="0"/>
              <a:t>开发团队与产品</a:t>
            </a:r>
            <a:r>
              <a:rPr lang="zh-CN" altLang="en-US" sz="2400" dirty="0" smtClean="0"/>
              <a:t>拥有者间的</a:t>
            </a:r>
            <a:r>
              <a:rPr lang="zh-CN" altLang="en-US" sz="2400" dirty="0"/>
              <a:t>联络点。</a:t>
            </a:r>
            <a:endParaRPr lang="zh-CN" altLang="en-US" sz="2400" dirty="0"/>
          </a:p>
          <a:p>
            <a:r>
              <a:rPr lang="zh-CN" altLang="en-US" sz="2400" dirty="0" smtClean="0"/>
              <a:t>团队</a:t>
            </a:r>
            <a:r>
              <a:rPr lang="zh-CN" altLang="en-US" sz="2400" dirty="0"/>
              <a:t>成员（</a:t>
            </a:r>
            <a:r>
              <a:rPr lang="en-US" altLang="zh-CN" sz="2400" dirty="0"/>
              <a:t>Team Member</a:t>
            </a:r>
            <a:r>
              <a:rPr lang="zh-CN" altLang="en-US" sz="2400" dirty="0"/>
              <a:t>）</a:t>
            </a:r>
            <a:r>
              <a:rPr lang="zh-CN" altLang="en-US" sz="2400" dirty="0" smtClean="0"/>
              <a:t>：项目</a:t>
            </a:r>
            <a:r>
              <a:rPr lang="zh-CN" altLang="en-US" sz="2400" dirty="0"/>
              <a:t>开发人员。</a:t>
            </a:r>
            <a:endParaRPr lang="zh-CN" altLang="en-US" sz="2400" dirty="0"/>
          </a:p>
          <a:p>
            <a:endParaRPr lang="zh-CN" altLang="en-US" sz="2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3A57-D589-4FD1-AB9A-6B028753DD88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149F-95AC-4F65-ACDC-7659C37B20A4}" type="slidenum">
              <a:rPr lang="zh-CN" altLang="en-US" smtClean="0"/>
            </a:fld>
            <a:endParaRPr lang="en-US" altLang="zh-CN"/>
          </a:p>
        </p:txBody>
      </p:sp>
      <p:pic>
        <p:nvPicPr>
          <p:cNvPr id="685058" name="Picture 2" descr="http://images.cnblogs.com/cnblogs_com/taven/201010/2010-10-17_202812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3645024"/>
            <a:ext cx="3435350" cy="2399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5060" name="Picture 4" descr="http://pic002.cnblogs.com/img/zhoujg/201002/201002171344165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343" y="1868659"/>
            <a:ext cx="3330887" cy="1282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DevOps过程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/>
              <a:t>DevOps：开发(Development)和运维(Operations)，源于敏捷开发过程，遵从基本的敏捷宣言，强调了“个体和交互胜过流程和工具”的作用，但却不受限于某一种软件过程，甚至是在瀑布模型中也会发挥作用。</a:t>
            </a:r>
            <a:endParaRPr lang="zh-CN" altLang="en-US" sz="2000"/>
          </a:p>
          <a:p>
            <a:r>
              <a:rPr lang="zh-CN" altLang="en-US" sz="2000"/>
              <a:t>DevOps是</a:t>
            </a:r>
            <a:r>
              <a:rPr lang="zh-CN" altLang="en-US" sz="2000">
                <a:solidFill>
                  <a:srgbClr val="FF0000"/>
                </a:solidFill>
              </a:rPr>
              <a:t>一组过程、方法与系统的统称</a:t>
            </a:r>
            <a:r>
              <a:rPr lang="zh-CN" altLang="en-US" sz="2000"/>
              <a:t>，用于促进开发、技术运营和质量保证部门之间的沟通、协作与整合。</a:t>
            </a:r>
            <a:endParaRPr lang="zh-CN" altLang="en-US" sz="2000"/>
          </a:p>
          <a:p>
            <a:r>
              <a:rPr lang="zh-CN" altLang="en-US" sz="2000"/>
              <a:t>强调开发和运维必须紧密合作。</a:t>
            </a:r>
            <a:endParaRPr lang="zh-CN" altLang="en-US" sz="200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D2F3A57-D589-4FD1-AB9A-6B028753DD88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D4149F-95AC-4F65-ACDC-7659C37B20A4}" type="slidenum">
              <a:rPr lang="zh-CN" altLang="en-US"/>
            </a:fld>
            <a:endParaRPr lang="en-US" altLang="zh-CN"/>
          </a:p>
        </p:txBody>
      </p:sp>
      <p:pic>
        <p:nvPicPr>
          <p:cNvPr id="7" name="图片 18" descr="devops阶段间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0515" y="3665220"/>
            <a:ext cx="6303010" cy="27806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DevOps过程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135380"/>
          </a:xfrm>
        </p:spPr>
        <p:txBody>
          <a:bodyPr/>
          <a:p>
            <a:r>
              <a:rPr lang="zh-CN" altLang="en-US" sz="2000"/>
              <a:t>DevOps的核心目标是</a:t>
            </a:r>
            <a:r>
              <a:rPr lang="zh-CN" altLang="en-US" sz="2000">
                <a:solidFill>
                  <a:srgbClr val="FF0000"/>
                </a:solidFill>
              </a:rPr>
              <a:t>自动化</a:t>
            </a:r>
            <a:r>
              <a:rPr lang="zh-CN" altLang="en-US" sz="2000"/>
              <a:t>和</a:t>
            </a:r>
            <a:r>
              <a:rPr lang="zh-CN" altLang="en-US" sz="2000">
                <a:solidFill>
                  <a:srgbClr val="FF0000"/>
                </a:solidFill>
              </a:rPr>
              <a:t>可持续交付</a:t>
            </a:r>
            <a:r>
              <a:rPr lang="zh-CN" altLang="en-US" sz="2000"/>
              <a:t>。</a:t>
            </a:r>
            <a:endParaRPr lang="zh-CN" altLang="en-US" sz="2000"/>
          </a:p>
          <a:p>
            <a:r>
              <a:rPr lang="zh-CN" altLang="en-US" sz="2000"/>
              <a:t>实现全生命周期的工具全链路打通与自动化、跨团队的线上协作能力，从而全面提高生产环境的可靠性、稳定性、弹性和安全性。</a:t>
            </a:r>
            <a:endParaRPr lang="zh-CN" altLang="en-US" sz="200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D2F3A57-D589-4FD1-AB9A-6B028753DD88}" type="datetime1">
              <a:rPr lang="zh-CN" altLang="en-US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D4149F-95AC-4F65-ACDC-7659C37B20A4}" type="slidenum">
              <a:rPr lang="zh-CN" altLang="en-US"/>
            </a:fld>
            <a:endParaRPr lang="en-US" altLang="zh-CN"/>
          </a:p>
        </p:txBody>
      </p:sp>
      <p:pic>
        <p:nvPicPr>
          <p:cNvPr id="7" name="图片 19" descr="devop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5805" y="2669540"/>
            <a:ext cx="5177155" cy="27209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526415" y="5526405"/>
            <a:ext cx="7012305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/>
              <a:t>纵向集成打通了应用全生命周期</a:t>
            </a:r>
            <a:endParaRPr lang="zh-CN" alt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/>
              <a:t>横向集成打通了架构、开发、管理、运维等部门墙</a:t>
            </a:r>
            <a:endParaRPr lang="zh-CN" altLang="en-US" sz="20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C954-47D3-4EFC-B3D5-2B269BBB2485}" type="datetime1">
              <a:rPr lang="zh-CN" altLang="en-US"/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EE42-4393-4AA3-9AC2-36A07AEBC359}" type="slidenum">
              <a:rPr lang="zh-CN" altLang="en-US"/>
            </a:fld>
            <a:endParaRPr lang="en-US" altLang="zh-CN"/>
          </a:p>
        </p:txBody>
      </p:sp>
      <p:sp>
        <p:nvSpPr>
          <p:cNvPr id="65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作业</a:t>
            </a:r>
            <a:endParaRPr lang="zh-CN" altLang="en-US"/>
          </a:p>
        </p:txBody>
      </p:sp>
      <p:sp>
        <p:nvSpPr>
          <p:cNvPr id="65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82775"/>
            <a:ext cx="8229600" cy="1833563"/>
          </a:xfrm>
        </p:spPr>
        <p:txBody>
          <a:bodyPr/>
          <a:lstStyle/>
          <a:p>
            <a:r>
              <a:rPr lang="zh-CN" altLang="en-US" dirty="0" smtClean="0"/>
              <a:t>习题</a:t>
            </a:r>
            <a:r>
              <a:rPr lang="en-US" altLang="zh-CN" dirty="0" smtClean="0"/>
              <a:t>1~3</a:t>
            </a:r>
            <a:endParaRPr lang="zh-CN" altLang="en-US" dirty="0"/>
          </a:p>
        </p:txBody>
      </p:sp>
      <p:pic>
        <p:nvPicPr>
          <p:cNvPr id="651268" name="Picture 4" descr="pairprogrammers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659563" y="4652963"/>
            <a:ext cx="2209800" cy="185578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软件过程与生命周期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3905" y="1580515"/>
            <a:ext cx="4857115" cy="4781550"/>
          </a:xfrm>
        </p:spPr>
        <p:txBody>
          <a:bodyPr/>
          <a:lstStyle/>
          <a:p>
            <a:r>
              <a:rPr lang="zh-CN" altLang="en-US" sz="2400" dirty="0" smtClean="0"/>
              <a:t>通常生命周期</a:t>
            </a:r>
            <a:r>
              <a:rPr lang="zh-CN" altLang="en-US" sz="2400" dirty="0"/>
              <a:t>模型要更</a:t>
            </a:r>
            <a:r>
              <a:rPr lang="zh-CN" altLang="en-US" sz="2400" dirty="0" smtClean="0"/>
              <a:t>一般化，</a:t>
            </a:r>
            <a:r>
              <a:rPr lang="zh-CN" altLang="en-US" sz="2400" dirty="0"/>
              <a:t>而软件开发</a:t>
            </a:r>
            <a:r>
              <a:rPr lang="zh-CN" altLang="en-US" sz="2400" dirty="0" smtClean="0"/>
              <a:t>过程则</a:t>
            </a:r>
            <a:r>
              <a:rPr lang="zh-CN" altLang="en-US" sz="2400" dirty="0"/>
              <a:t>更为</a:t>
            </a:r>
            <a:r>
              <a:rPr lang="zh-CN" altLang="en-US" sz="2400" dirty="0" smtClean="0"/>
              <a:t>具体化。</a:t>
            </a:r>
            <a:endParaRPr lang="en-US" altLang="zh-CN" sz="2400" dirty="0" smtClean="0"/>
          </a:p>
          <a:p>
            <a:r>
              <a:rPr lang="zh-CN" altLang="en-US" sz="2400" dirty="0"/>
              <a:t>可重复的、可预测的过程能够提升软件生产的效率和</a:t>
            </a:r>
            <a:r>
              <a:rPr lang="zh-CN" altLang="en-US" sz="2400" dirty="0" smtClean="0"/>
              <a:t>质量。</a:t>
            </a:r>
            <a:r>
              <a:rPr lang="zh-CN" altLang="en-US" sz="2400" dirty="0" smtClean="0">
                <a:solidFill>
                  <a:srgbClr val="660066"/>
                </a:solidFill>
              </a:rPr>
              <a:t>（过程改进）</a:t>
            </a:r>
            <a:endParaRPr lang="en-US" altLang="zh-CN" sz="2400" dirty="0" smtClean="0">
              <a:solidFill>
                <a:srgbClr val="660066"/>
              </a:solidFill>
            </a:endParaRPr>
          </a:p>
          <a:p>
            <a:r>
              <a:rPr lang="zh-CN" altLang="en-US" sz="2400" dirty="0" smtClean="0">
                <a:solidFill>
                  <a:srgbClr val="FF0000"/>
                </a:solidFill>
              </a:rPr>
              <a:t>生命周期</a:t>
            </a:r>
            <a:r>
              <a:rPr lang="zh-CN" altLang="en-US" sz="2400" dirty="0">
                <a:solidFill>
                  <a:srgbClr val="FF0000"/>
                </a:solidFill>
              </a:rPr>
              <a:t>是软件开发的宏观上的框架</a:t>
            </a:r>
            <a:r>
              <a:rPr lang="zh-CN" altLang="en-US" sz="2400" dirty="0"/>
              <a:t>，软件过程则涉及到软件开发的流程等管理细节，在框架稳定的前提下允许对软件过程进行</a:t>
            </a:r>
            <a:r>
              <a:rPr lang="zh-CN" altLang="en-US" sz="2400" dirty="0" smtClean="0"/>
              <a:t>裁剪。</a:t>
            </a:r>
            <a:endParaRPr lang="zh-CN" altLang="en-US" sz="2400" dirty="0" smtClean="0"/>
          </a:p>
          <a:p>
            <a:r>
              <a:rPr lang="zh-CN" altLang="en-US" sz="2400" dirty="0"/>
              <a:t>4种不同类型的生命周期：顺序式、迭代式、增量式以及敏捷式</a:t>
            </a:r>
            <a:endParaRPr lang="zh-CN" altLang="en-US" sz="2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3A57-D589-4FD1-AB9A-6B028753DD88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149F-95AC-4F65-ACDC-7659C37B20A4}" type="slidenum">
              <a:rPr lang="zh-CN" altLang="en-US" smtClean="0"/>
            </a:fld>
            <a:endParaRPr lang="en-US" altLang="zh-CN"/>
          </a:p>
        </p:txBody>
      </p:sp>
      <p:pic>
        <p:nvPicPr>
          <p:cNvPr id="7" name="图片 6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945" y="1911985"/>
            <a:ext cx="2938780" cy="29025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412" name="Group 4"/>
          <p:cNvGrpSpPr/>
          <p:nvPr/>
        </p:nvGrpSpPr>
        <p:grpSpPr bwMode="auto">
          <a:xfrm>
            <a:off x="1320800" y="3845767"/>
            <a:ext cx="2170113" cy="2895601"/>
            <a:chOff x="68" y="1654"/>
            <a:chExt cx="1367" cy="1824"/>
          </a:xfrm>
        </p:grpSpPr>
        <p:sp>
          <p:nvSpPr>
            <p:cNvPr id="657413" name="AutoShape 5"/>
            <p:cNvSpPr>
              <a:spLocks noChangeArrowheads="1"/>
            </p:cNvSpPr>
            <p:nvPr/>
          </p:nvSpPr>
          <p:spPr bwMode="gray">
            <a:xfrm>
              <a:off x="68" y="1800"/>
              <a:ext cx="1363" cy="1286"/>
            </a:xfrm>
            <a:prstGeom prst="roundRect">
              <a:avLst>
                <a:gd name="adj" fmla="val 17509"/>
              </a:avLst>
            </a:prstGeom>
            <a:gradFill rotWithShape="1">
              <a:gsLst>
                <a:gs pos="0">
                  <a:srgbClr val="4E91D4"/>
                </a:gs>
                <a:gs pos="100000">
                  <a:srgbClr val="3477A4"/>
                </a:gs>
              </a:gsLst>
              <a:lin ang="27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14" name="AutoShape 6"/>
            <p:cNvSpPr>
              <a:spLocks noChangeArrowheads="1"/>
            </p:cNvSpPr>
            <p:nvPr/>
          </p:nvSpPr>
          <p:spPr bwMode="gray">
            <a:xfrm>
              <a:off x="89" y="1803"/>
              <a:ext cx="1322" cy="1263"/>
            </a:xfrm>
            <a:prstGeom prst="roundRect">
              <a:avLst>
                <a:gd name="adj" fmla="val 16667"/>
              </a:avLst>
            </a:prstGeom>
            <a:solidFill>
              <a:srgbClr val="FFCCFF"/>
            </a:soli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15" name="AutoShape 7"/>
            <p:cNvSpPr>
              <a:spLocks noChangeArrowheads="1"/>
            </p:cNvSpPr>
            <p:nvPr/>
          </p:nvSpPr>
          <p:spPr bwMode="gray">
            <a:xfrm>
              <a:off x="100" y="2732"/>
              <a:ext cx="1304" cy="32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FFCCFF">
                    <a:alpha val="0"/>
                  </a:srgbClr>
                </a:gs>
                <a:gs pos="100000">
                  <a:srgbClr val="FFCCFF">
                    <a:gamma/>
                    <a:tint val="51373"/>
                    <a:invGamma/>
                  </a:srgbClr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16" name="AutoShape 8"/>
            <p:cNvSpPr>
              <a:spLocks noChangeArrowheads="1"/>
            </p:cNvSpPr>
            <p:nvPr/>
          </p:nvSpPr>
          <p:spPr bwMode="gray">
            <a:xfrm>
              <a:off x="100" y="1813"/>
              <a:ext cx="1304" cy="31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FFCCFF">
                    <a:gamma/>
                    <a:tint val="33333"/>
                    <a:invGamma/>
                  </a:srgbClr>
                </a:gs>
                <a:gs pos="100000">
                  <a:srgbClr val="FFCCFF">
                    <a:alpha val="0"/>
                  </a:srgbClr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17" name="AutoShape 9"/>
            <p:cNvSpPr>
              <a:spLocks noChangeArrowheads="1"/>
            </p:cNvSpPr>
            <p:nvPr/>
          </p:nvSpPr>
          <p:spPr bwMode="gray">
            <a:xfrm>
              <a:off x="72" y="3086"/>
              <a:ext cx="1363" cy="392"/>
            </a:xfrm>
            <a:prstGeom prst="roundRect">
              <a:avLst>
                <a:gd name="adj" fmla="val 40389"/>
              </a:avLst>
            </a:prstGeom>
            <a:gradFill rotWithShape="1">
              <a:gsLst>
                <a:gs pos="0">
                  <a:srgbClr val="729EB4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18" name="AutoShape 10"/>
            <p:cNvSpPr>
              <a:spLocks noChangeArrowheads="1"/>
            </p:cNvSpPr>
            <p:nvPr/>
          </p:nvSpPr>
          <p:spPr bwMode="gray">
            <a:xfrm>
              <a:off x="100" y="3097"/>
              <a:ext cx="1304" cy="34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7DAFD4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657419" name="Group 11"/>
            <p:cNvGrpSpPr/>
            <p:nvPr/>
          </p:nvGrpSpPr>
          <p:grpSpPr bwMode="auto">
            <a:xfrm>
              <a:off x="537" y="1661"/>
              <a:ext cx="405" cy="289"/>
              <a:chOff x="1289" y="582"/>
              <a:chExt cx="668" cy="668"/>
            </a:xfrm>
          </p:grpSpPr>
          <p:sp>
            <p:nvSpPr>
              <p:cNvPr id="657420" name="Oval 12"/>
              <p:cNvSpPr>
                <a:spLocks noChangeArrowheads="1"/>
              </p:cNvSpPr>
              <p:nvPr/>
            </p:nvSpPr>
            <p:spPr bwMode="gray">
              <a:xfrm>
                <a:off x="1289" y="582"/>
                <a:ext cx="668" cy="668"/>
              </a:xfrm>
              <a:prstGeom prst="ellipse">
                <a:avLst/>
              </a:prstGeom>
              <a:solidFill>
                <a:srgbClr val="333333"/>
              </a:solidFill>
              <a:ln w="38100" algn="ctr">
                <a:noFill/>
                <a:round/>
              </a:ln>
              <a:effectLst/>
            </p:spPr>
            <p:txBody>
              <a:bodyPr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657421" name="Oval 13"/>
              <p:cNvSpPr>
                <a:spLocks noChangeArrowheads="1"/>
              </p:cNvSpPr>
              <p:nvPr/>
            </p:nvSpPr>
            <p:spPr bwMode="gray">
              <a:xfrm>
                <a:off x="1296" y="587"/>
                <a:ext cx="646" cy="647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46275"/>
                      <a:invGamma/>
                    </a:srgbClr>
                  </a:gs>
                  <a:gs pos="100000">
                    <a:srgbClr val="D6E1E2"/>
                  </a:gs>
                </a:gsLst>
                <a:lin ang="5400000" scaled="1"/>
              </a:gradFill>
              <a:ln w="9525" algn="ctr">
                <a:noFill/>
                <a:round/>
              </a:ln>
              <a:effectLst/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657422" name="Oval 14"/>
              <p:cNvSpPr>
                <a:spLocks noChangeArrowheads="1"/>
              </p:cNvSpPr>
              <p:nvPr/>
            </p:nvSpPr>
            <p:spPr bwMode="gray">
              <a:xfrm>
                <a:off x="1304" y="591"/>
                <a:ext cx="631" cy="63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D6E1E2">
                      <a:gamma/>
                      <a:tint val="34902"/>
                      <a:invGamma/>
                    </a:srgbClr>
                  </a:gs>
                </a:gsLst>
                <a:lin ang="5400000" scaled="1"/>
              </a:gradFill>
              <a:ln w="9525" algn="ctr">
                <a:noFill/>
                <a:round/>
              </a:ln>
              <a:effectLst/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657423" name="Oval 15"/>
              <p:cNvSpPr>
                <a:spLocks noChangeArrowheads="1"/>
              </p:cNvSpPr>
              <p:nvPr/>
            </p:nvSpPr>
            <p:spPr bwMode="gray">
              <a:xfrm>
                <a:off x="1311" y="597"/>
                <a:ext cx="600" cy="589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79216"/>
                      <a:invGamma/>
                    </a:srgbClr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 w="9525" algn="ctr">
                <a:noFill/>
                <a:round/>
              </a:ln>
              <a:effectLst/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657424" name="Oval 16"/>
              <p:cNvSpPr>
                <a:spLocks noChangeArrowheads="1"/>
              </p:cNvSpPr>
              <p:nvPr/>
            </p:nvSpPr>
            <p:spPr bwMode="gray">
              <a:xfrm>
                <a:off x="1346" y="613"/>
                <a:ext cx="533" cy="479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tint val="0"/>
                      <a:invGamma/>
                    </a:srgbClr>
                  </a:gs>
                  <a:gs pos="100000">
                    <a:srgbClr val="D6E1E2">
                      <a:alpha val="38000"/>
                    </a:srgbClr>
                  </a:gs>
                </a:gsLst>
                <a:lin ang="5400000" scaled="1"/>
              </a:gradFill>
              <a:ln w="9525" algn="ctr">
                <a:noFill/>
                <a:round/>
              </a:ln>
              <a:effectLst/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657425" name="Text Box 17"/>
            <p:cNvSpPr txBox="1">
              <a:spLocks noChangeArrowheads="1"/>
            </p:cNvSpPr>
            <p:nvPr/>
          </p:nvSpPr>
          <p:spPr bwMode="gray">
            <a:xfrm>
              <a:off x="624" y="1654"/>
              <a:ext cx="223" cy="288"/>
            </a:xfrm>
            <a:prstGeom prst="rect">
              <a:avLst/>
            </a:prstGeom>
            <a:noFill/>
            <a:ln w="9525" algn="ctr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400" b="0" dirty="0">
                  <a:solidFill>
                    <a:srgbClr val="000000"/>
                  </a:solidFill>
                  <a:latin typeface="Arial" panose="020B0604020202020204" pitchFamily="34" charset="0"/>
                </a:rPr>
                <a:t>1</a:t>
              </a:r>
              <a:endPara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57426" name="Text Box 18"/>
            <p:cNvSpPr txBox="1">
              <a:spLocks noChangeArrowheads="1"/>
            </p:cNvSpPr>
            <p:nvPr/>
          </p:nvSpPr>
          <p:spPr bwMode="gray">
            <a:xfrm>
              <a:off x="113" y="2203"/>
              <a:ext cx="1296" cy="330"/>
            </a:xfrm>
            <a:prstGeom prst="rect">
              <a:avLst/>
            </a:prstGeom>
            <a:noFill/>
            <a:ln w="952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rPr>
                <a:t>软件定义</a:t>
              </a:r>
              <a:endPara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endParaRPr>
            </a:p>
          </p:txBody>
        </p:sp>
      </p:grpSp>
      <p:grpSp>
        <p:nvGrpSpPr>
          <p:cNvPr id="657427" name="Group 19"/>
          <p:cNvGrpSpPr/>
          <p:nvPr/>
        </p:nvGrpSpPr>
        <p:grpSpPr bwMode="auto">
          <a:xfrm>
            <a:off x="3554413" y="3836242"/>
            <a:ext cx="2166937" cy="2905126"/>
            <a:chOff x="1475" y="1648"/>
            <a:chExt cx="1365" cy="1830"/>
          </a:xfrm>
        </p:grpSpPr>
        <p:sp>
          <p:nvSpPr>
            <p:cNvPr id="657428" name="AutoShape 20"/>
            <p:cNvSpPr>
              <a:spLocks noChangeArrowheads="1"/>
            </p:cNvSpPr>
            <p:nvPr/>
          </p:nvSpPr>
          <p:spPr bwMode="gray">
            <a:xfrm>
              <a:off x="1475" y="1800"/>
              <a:ext cx="1363" cy="1286"/>
            </a:xfrm>
            <a:prstGeom prst="roundRect">
              <a:avLst>
                <a:gd name="adj" fmla="val 17509"/>
              </a:avLst>
            </a:prstGeom>
            <a:gradFill rotWithShape="1">
              <a:gsLst>
                <a:gs pos="0">
                  <a:srgbClr val="34B034"/>
                </a:gs>
                <a:gs pos="100000">
                  <a:srgbClr val="3F8B4A"/>
                </a:gs>
              </a:gsLst>
              <a:lin ang="27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29" name="AutoShape 21"/>
            <p:cNvSpPr>
              <a:spLocks noChangeArrowheads="1"/>
            </p:cNvSpPr>
            <p:nvPr/>
          </p:nvSpPr>
          <p:spPr bwMode="gray">
            <a:xfrm>
              <a:off x="1496" y="1803"/>
              <a:ext cx="1322" cy="1263"/>
            </a:xfrm>
            <a:prstGeom prst="roundRect">
              <a:avLst>
                <a:gd name="adj" fmla="val 16667"/>
              </a:avLst>
            </a:prstGeom>
            <a:solidFill>
              <a:srgbClr val="73E77E"/>
            </a:soli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30" name="AutoShape 22"/>
            <p:cNvSpPr>
              <a:spLocks noChangeArrowheads="1"/>
            </p:cNvSpPr>
            <p:nvPr/>
          </p:nvSpPr>
          <p:spPr bwMode="gray">
            <a:xfrm>
              <a:off x="1507" y="2732"/>
              <a:ext cx="1304" cy="32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73E77E"/>
                </a:gs>
                <a:gs pos="100000">
                  <a:srgbClr val="73E77E">
                    <a:gamma/>
                    <a:tint val="54510"/>
                    <a:invGamma/>
                  </a:srgbClr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31" name="AutoShape 23"/>
            <p:cNvSpPr>
              <a:spLocks noChangeArrowheads="1"/>
            </p:cNvSpPr>
            <p:nvPr/>
          </p:nvSpPr>
          <p:spPr bwMode="gray">
            <a:xfrm>
              <a:off x="1507" y="1813"/>
              <a:ext cx="1304" cy="31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73E77E">
                    <a:gamma/>
                    <a:tint val="33333"/>
                    <a:invGamma/>
                  </a:srgbClr>
                </a:gs>
                <a:gs pos="100000">
                  <a:srgbClr val="73E77E"/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32" name="Oval 24"/>
            <p:cNvSpPr>
              <a:spLocks noChangeArrowheads="1"/>
            </p:cNvSpPr>
            <p:nvPr/>
          </p:nvSpPr>
          <p:spPr bwMode="gray">
            <a:xfrm>
              <a:off x="1944" y="1661"/>
              <a:ext cx="405" cy="289"/>
            </a:xfrm>
            <a:prstGeom prst="ellipse">
              <a:avLst/>
            </a:prstGeom>
            <a:solidFill>
              <a:srgbClr val="333333"/>
            </a:solidFill>
            <a:ln w="38100" algn="ctr">
              <a:noFill/>
              <a:round/>
            </a:ln>
            <a:effectLst/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657433" name="Oval 25"/>
            <p:cNvSpPr>
              <a:spLocks noChangeArrowheads="1"/>
            </p:cNvSpPr>
            <p:nvPr/>
          </p:nvSpPr>
          <p:spPr bwMode="gray">
            <a:xfrm>
              <a:off x="1948" y="1663"/>
              <a:ext cx="392" cy="280"/>
            </a:xfrm>
            <a:prstGeom prst="ellipse">
              <a:avLst/>
            </a:prstGeom>
            <a:gradFill rotWithShape="1">
              <a:gsLst>
                <a:gs pos="0">
                  <a:srgbClr val="D6E1E2">
                    <a:gamma/>
                    <a:shade val="46275"/>
                    <a:invGamma/>
                  </a:srgbClr>
                </a:gs>
                <a:gs pos="100000">
                  <a:srgbClr val="D6E1E2"/>
                </a:gs>
              </a:gsLst>
              <a:lin ang="5400000" scaled="1"/>
            </a:gradFill>
            <a:ln w="9525" algn="ctr">
              <a:noFill/>
              <a:round/>
            </a:ln>
            <a:effectLst/>
          </p:spPr>
          <p:txBody>
            <a:bodyPr vert="eaVert" wrap="none" anchor="ctr"/>
            <a:lstStyle/>
            <a:p>
              <a:endParaRPr lang="zh-CN" altLang="en-US"/>
            </a:p>
          </p:txBody>
        </p:sp>
        <p:sp>
          <p:nvSpPr>
            <p:cNvPr id="657434" name="Oval 26"/>
            <p:cNvSpPr>
              <a:spLocks noChangeArrowheads="1"/>
            </p:cNvSpPr>
            <p:nvPr/>
          </p:nvSpPr>
          <p:spPr bwMode="gray">
            <a:xfrm>
              <a:off x="1953" y="1665"/>
              <a:ext cx="383" cy="273"/>
            </a:xfrm>
            <a:prstGeom prst="ellipse">
              <a:avLst/>
            </a:prstGeom>
            <a:gradFill rotWithShape="1">
              <a:gsLst>
                <a:gs pos="0">
                  <a:srgbClr val="D6E1E2">
                    <a:alpha val="0"/>
                  </a:srgbClr>
                </a:gs>
                <a:gs pos="100000">
                  <a:srgbClr val="D6E1E2">
                    <a:gamma/>
                    <a:tint val="34902"/>
                    <a:invGamma/>
                  </a:srgbClr>
                </a:gs>
              </a:gsLst>
              <a:lin ang="5400000" scaled="1"/>
            </a:gradFill>
            <a:ln w="9525" algn="ctr">
              <a:noFill/>
              <a:round/>
            </a:ln>
            <a:effectLst/>
          </p:spPr>
          <p:txBody>
            <a:bodyPr vert="eaVert" wrap="none" anchor="ctr"/>
            <a:lstStyle/>
            <a:p>
              <a:endParaRPr lang="zh-CN" altLang="en-US"/>
            </a:p>
          </p:txBody>
        </p:sp>
        <p:sp>
          <p:nvSpPr>
            <p:cNvPr id="657435" name="Oval 27"/>
            <p:cNvSpPr>
              <a:spLocks noChangeArrowheads="1"/>
            </p:cNvSpPr>
            <p:nvPr/>
          </p:nvSpPr>
          <p:spPr bwMode="gray">
            <a:xfrm>
              <a:off x="1957" y="1667"/>
              <a:ext cx="364" cy="256"/>
            </a:xfrm>
            <a:prstGeom prst="ellipse">
              <a:avLst/>
            </a:prstGeom>
            <a:gradFill rotWithShape="1">
              <a:gsLst>
                <a:gs pos="0">
                  <a:srgbClr val="D6E1E2">
                    <a:gamma/>
                    <a:shade val="79216"/>
                    <a:invGamma/>
                  </a:srgbClr>
                </a:gs>
                <a:gs pos="100000">
                  <a:srgbClr val="D6E1E2">
                    <a:alpha val="48000"/>
                  </a:srgbClr>
                </a:gs>
              </a:gsLst>
              <a:lin ang="5400000" scaled="1"/>
            </a:gradFill>
            <a:ln w="9525" algn="ctr">
              <a:noFill/>
              <a:round/>
            </a:ln>
            <a:effectLst/>
          </p:spPr>
          <p:txBody>
            <a:bodyPr vert="eaVert" wrap="none" anchor="ctr"/>
            <a:lstStyle/>
            <a:p>
              <a:endParaRPr lang="zh-CN" altLang="en-US"/>
            </a:p>
          </p:txBody>
        </p:sp>
        <p:sp>
          <p:nvSpPr>
            <p:cNvPr id="657436" name="Oval 28"/>
            <p:cNvSpPr>
              <a:spLocks noChangeArrowheads="1"/>
            </p:cNvSpPr>
            <p:nvPr/>
          </p:nvSpPr>
          <p:spPr bwMode="gray">
            <a:xfrm>
              <a:off x="1979" y="1675"/>
              <a:ext cx="323" cy="207"/>
            </a:xfrm>
            <a:prstGeom prst="ellipse">
              <a:avLst/>
            </a:prstGeom>
            <a:gradFill rotWithShape="1">
              <a:gsLst>
                <a:gs pos="0">
                  <a:srgbClr val="D6E1E2">
                    <a:gamma/>
                    <a:tint val="0"/>
                    <a:invGamma/>
                  </a:srgbClr>
                </a:gs>
                <a:gs pos="100000">
                  <a:srgbClr val="D6E1E2">
                    <a:alpha val="38000"/>
                  </a:srgbClr>
                </a:gs>
              </a:gsLst>
              <a:lin ang="5400000" scaled="1"/>
            </a:gradFill>
            <a:ln w="9525" algn="ctr">
              <a:noFill/>
              <a:round/>
            </a:ln>
            <a:effectLst/>
          </p:spPr>
          <p:txBody>
            <a:bodyPr vert="eaVert" wrap="none" anchor="ctr"/>
            <a:lstStyle/>
            <a:p>
              <a:endParaRPr lang="zh-CN" altLang="en-US"/>
            </a:p>
          </p:txBody>
        </p:sp>
        <p:sp>
          <p:nvSpPr>
            <p:cNvPr id="657437" name="Text Box 29"/>
            <p:cNvSpPr txBox="1">
              <a:spLocks noChangeArrowheads="1"/>
            </p:cNvSpPr>
            <p:nvPr/>
          </p:nvSpPr>
          <p:spPr bwMode="gray">
            <a:xfrm>
              <a:off x="2037" y="1648"/>
              <a:ext cx="223" cy="288"/>
            </a:xfrm>
            <a:prstGeom prst="rect">
              <a:avLst/>
            </a:prstGeom>
            <a:noFill/>
            <a:ln w="9525" algn="ctr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400" b="0" dirty="0">
                  <a:solidFill>
                    <a:srgbClr val="000000"/>
                  </a:solidFill>
                  <a:latin typeface="Arial" panose="020B0604020202020204" pitchFamily="34" charset="0"/>
                </a:rPr>
                <a:t>2</a:t>
              </a:r>
              <a:endPara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57438" name="Text Box 30"/>
            <p:cNvSpPr txBox="1">
              <a:spLocks noChangeArrowheads="1"/>
            </p:cNvSpPr>
            <p:nvPr/>
          </p:nvSpPr>
          <p:spPr bwMode="gray">
            <a:xfrm>
              <a:off x="1523" y="2185"/>
              <a:ext cx="1296" cy="330"/>
            </a:xfrm>
            <a:prstGeom prst="rect">
              <a:avLst/>
            </a:prstGeom>
            <a:noFill/>
            <a:ln w="952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dirty="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rPr>
                <a:t>软件开发</a:t>
              </a:r>
              <a:endPara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endParaRPr>
            </a:p>
          </p:txBody>
        </p:sp>
        <p:sp>
          <p:nvSpPr>
            <p:cNvPr id="657439" name="AutoShape 31"/>
            <p:cNvSpPr>
              <a:spLocks noChangeArrowheads="1"/>
            </p:cNvSpPr>
            <p:nvPr/>
          </p:nvSpPr>
          <p:spPr bwMode="gray">
            <a:xfrm>
              <a:off x="1477" y="3086"/>
              <a:ext cx="1363" cy="392"/>
            </a:xfrm>
            <a:prstGeom prst="roundRect">
              <a:avLst>
                <a:gd name="adj" fmla="val 40389"/>
              </a:avLst>
            </a:prstGeom>
            <a:gradFill rotWithShape="1">
              <a:gsLst>
                <a:gs pos="0">
                  <a:srgbClr val="58A4AE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40" name="AutoShape 32"/>
            <p:cNvSpPr>
              <a:spLocks noChangeArrowheads="1"/>
            </p:cNvSpPr>
            <p:nvPr/>
          </p:nvSpPr>
          <p:spPr bwMode="gray">
            <a:xfrm>
              <a:off x="1505" y="3097"/>
              <a:ext cx="1304" cy="34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72B2BB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657441" name="Group 33"/>
          <p:cNvGrpSpPr/>
          <p:nvPr/>
        </p:nvGrpSpPr>
        <p:grpSpPr bwMode="auto">
          <a:xfrm>
            <a:off x="5786438" y="3856879"/>
            <a:ext cx="2170112" cy="2884488"/>
            <a:chOff x="2881" y="1661"/>
            <a:chExt cx="1367" cy="1817"/>
          </a:xfrm>
        </p:grpSpPr>
        <p:sp>
          <p:nvSpPr>
            <p:cNvPr id="657442" name="AutoShape 34"/>
            <p:cNvSpPr>
              <a:spLocks noChangeArrowheads="1"/>
            </p:cNvSpPr>
            <p:nvPr/>
          </p:nvSpPr>
          <p:spPr bwMode="gray">
            <a:xfrm>
              <a:off x="2885" y="1800"/>
              <a:ext cx="1363" cy="1286"/>
            </a:xfrm>
            <a:prstGeom prst="roundRect">
              <a:avLst>
                <a:gd name="adj" fmla="val 17509"/>
              </a:avLst>
            </a:prstGeom>
            <a:gradFill rotWithShape="1">
              <a:gsLst>
                <a:gs pos="0">
                  <a:srgbClr val="B59F43"/>
                </a:gs>
                <a:gs pos="100000">
                  <a:srgbClr val="8F8849"/>
                </a:gs>
              </a:gsLst>
              <a:lin ang="27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43" name="AutoShape 35"/>
            <p:cNvSpPr>
              <a:spLocks noChangeArrowheads="1"/>
            </p:cNvSpPr>
            <p:nvPr/>
          </p:nvSpPr>
          <p:spPr bwMode="gray">
            <a:xfrm>
              <a:off x="2906" y="1803"/>
              <a:ext cx="1322" cy="1263"/>
            </a:xfrm>
            <a:prstGeom prst="roundRect">
              <a:avLst>
                <a:gd name="adj" fmla="val 16667"/>
              </a:avLst>
            </a:prstGeom>
            <a:solidFill>
              <a:srgbClr val="E9E065"/>
            </a:soli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44" name="AutoShape 36"/>
            <p:cNvSpPr>
              <a:spLocks noChangeArrowheads="1"/>
            </p:cNvSpPr>
            <p:nvPr/>
          </p:nvSpPr>
          <p:spPr bwMode="gray">
            <a:xfrm>
              <a:off x="2917" y="2732"/>
              <a:ext cx="1304" cy="32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E9E065"/>
                </a:gs>
                <a:gs pos="100000">
                  <a:srgbClr val="E9E065">
                    <a:gamma/>
                    <a:tint val="57647"/>
                    <a:invGamma/>
                  </a:srgbClr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45" name="AutoShape 37"/>
            <p:cNvSpPr>
              <a:spLocks noChangeArrowheads="1"/>
            </p:cNvSpPr>
            <p:nvPr/>
          </p:nvSpPr>
          <p:spPr bwMode="gray">
            <a:xfrm>
              <a:off x="2917" y="1813"/>
              <a:ext cx="1304" cy="31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E9E065">
                    <a:gamma/>
                    <a:tint val="33333"/>
                    <a:invGamma/>
                  </a:srgbClr>
                </a:gs>
                <a:gs pos="100000">
                  <a:srgbClr val="E9E065"/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657446" name="Group 38"/>
            <p:cNvGrpSpPr/>
            <p:nvPr/>
          </p:nvGrpSpPr>
          <p:grpSpPr bwMode="auto">
            <a:xfrm>
              <a:off x="3354" y="1661"/>
              <a:ext cx="405" cy="289"/>
              <a:chOff x="1289" y="582"/>
              <a:chExt cx="668" cy="668"/>
            </a:xfrm>
          </p:grpSpPr>
          <p:sp>
            <p:nvSpPr>
              <p:cNvPr id="657447" name="Oval 39"/>
              <p:cNvSpPr>
                <a:spLocks noChangeArrowheads="1"/>
              </p:cNvSpPr>
              <p:nvPr/>
            </p:nvSpPr>
            <p:spPr bwMode="gray">
              <a:xfrm>
                <a:off x="1289" y="582"/>
                <a:ext cx="668" cy="668"/>
              </a:xfrm>
              <a:prstGeom prst="ellipse">
                <a:avLst/>
              </a:prstGeom>
              <a:solidFill>
                <a:srgbClr val="333333"/>
              </a:solidFill>
              <a:ln w="38100" algn="ctr">
                <a:noFill/>
                <a:round/>
              </a:ln>
              <a:effectLst/>
            </p:spPr>
            <p:txBody>
              <a:bodyPr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657448" name="Oval 40"/>
              <p:cNvSpPr>
                <a:spLocks noChangeArrowheads="1"/>
              </p:cNvSpPr>
              <p:nvPr/>
            </p:nvSpPr>
            <p:spPr bwMode="gray">
              <a:xfrm>
                <a:off x="1296" y="587"/>
                <a:ext cx="646" cy="647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46275"/>
                      <a:invGamma/>
                    </a:srgbClr>
                  </a:gs>
                  <a:gs pos="100000">
                    <a:srgbClr val="D6E1E2"/>
                  </a:gs>
                </a:gsLst>
                <a:lin ang="5400000" scaled="1"/>
              </a:gradFill>
              <a:ln w="9525" algn="ctr">
                <a:noFill/>
                <a:round/>
              </a:ln>
              <a:effectLst/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657449" name="Oval 41"/>
              <p:cNvSpPr>
                <a:spLocks noChangeArrowheads="1"/>
              </p:cNvSpPr>
              <p:nvPr/>
            </p:nvSpPr>
            <p:spPr bwMode="gray">
              <a:xfrm>
                <a:off x="1304" y="591"/>
                <a:ext cx="631" cy="63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D6E1E2">
                      <a:gamma/>
                      <a:tint val="34902"/>
                      <a:invGamma/>
                    </a:srgbClr>
                  </a:gs>
                </a:gsLst>
                <a:lin ang="5400000" scaled="1"/>
              </a:gradFill>
              <a:ln w="9525" algn="ctr">
                <a:noFill/>
                <a:round/>
              </a:ln>
              <a:effectLst/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657450" name="Oval 42"/>
              <p:cNvSpPr>
                <a:spLocks noChangeArrowheads="1"/>
              </p:cNvSpPr>
              <p:nvPr/>
            </p:nvSpPr>
            <p:spPr bwMode="gray">
              <a:xfrm>
                <a:off x="1311" y="597"/>
                <a:ext cx="600" cy="589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79216"/>
                      <a:invGamma/>
                    </a:srgbClr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 w="9525" algn="ctr">
                <a:noFill/>
                <a:round/>
              </a:ln>
              <a:effectLst/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657451" name="Oval 43"/>
              <p:cNvSpPr>
                <a:spLocks noChangeArrowheads="1"/>
              </p:cNvSpPr>
              <p:nvPr/>
            </p:nvSpPr>
            <p:spPr bwMode="gray">
              <a:xfrm>
                <a:off x="1346" y="613"/>
                <a:ext cx="533" cy="479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tint val="0"/>
                      <a:invGamma/>
                    </a:srgbClr>
                  </a:gs>
                  <a:gs pos="100000">
                    <a:srgbClr val="D6E1E2">
                      <a:alpha val="38000"/>
                    </a:srgbClr>
                  </a:gs>
                </a:gsLst>
                <a:lin ang="5400000" scaled="1"/>
              </a:gradFill>
              <a:ln w="9525" algn="ctr">
                <a:noFill/>
                <a:round/>
              </a:ln>
              <a:effectLst/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657452" name="Text Box 44"/>
            <p:cNvSpPr txBox="1">
              <a:spLocks noChangeArrowheads="1"/>
            </p:cNvSpPr>
            <p:nvPr/>
          </p:nvSpPr>
          <p:spPr bwMode="gray">
            <a:xfrm>
              <a:off x="3441" y="1664"/>
              <a:ext cx="223" cy="288"/>
            </a:xfrm>
            <a:prstGeom prst="rect">
              <a:avLst/>
            </a:prstGeom>
            <a:noFill/>
            <a:ln w="9525" algn="ctr">
              <a:noFill/>
              <a:miter lim="800000"/>
            </a:ln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0" dirty="0">
                  <a:solidFill>
                    <a:srgbClr val="000000"/>
                  </a:solidFill>
                  <a:latin typeface="Arial" panose="020B0604020202020204" pitchFamily="34" charset="0"/>
                </a:rPr>
                <a:t>3</a:t>
              </a:r>
              <a:endPara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57453" name="Text Box 45"/>
            <p:cNvSpPr txBox="1">
              <a:spLocks noChangeArrowheads="1"/>
            </p:cNvSpPr>
            <p:nvPr/>
          </p:nvSpPr>
          <p:spPr bwMode="gray">
            <a:xfrm>
              <a:off x="2933" y="2185"/>
              <a:ext cx="1296" cy="330"/>
            </a:xfrm>
            <a:prstGeom prst="rect">
              <a:avLst/>
            </a:prstGeom>
            <a:noFill/>
            <a:ln w="952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rPr>
                <a:t>运行维护</a:t>
              </a:r>
              <a:endPara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endParaRPr>
            </a:p>
          </p:txBody>
        </p:sp>
        <p:sp>
          <p:nvSpPr>
            <p:cNvPr id="657454" name="AutoShape 46"/>
            <p:cNvSpPr>
              <a:spLocks noChangeArrowheads="1"/>
            </p:cNvSpPr>
            <p:nvPr/>
          </p:nvSpPr>
          <p:spPr bwMode="gray">
            <a:xfrm>
              <a:off x="2881" y="3086"/>
              <a:ext cx="1363" cy="392"/>
            </a:xfrm>
            <a:prstGeom prst="roundRect">
              <a:avLst>
                <a:gd name="adj" fmla="val 40389"/>
              </a:avLst>
            </a:prstGeom>
            <a:gradFill rotWithShape="1">
              <a:gsLst>
                <a:gs pos="0">
                  <a:srgbClr val="99BACC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7455" name="AutoShape 47"/>
            <p:cNvSpPr>
              <a:spLocks noChangeArrowheads="1"/>
            </p:cNvSpPr>
            <p:nvPr/>
          </p:nvSpPr>
          <p:spPr bwMode="gray">
            <a:xfrm>
              <a:off x="2909" y="3097"/>
              <a:ext cx="1304" cy="34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C8DAD4"/>
                </a:gs>
                <a:gs pos="100000">
                  <a:srgbClr val="FFFFFF"/>
                </a:gs>
              </a:gsLst>
              <a:lin ang="5400000" scaled="1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1" name="AutoShape 53"/>
          <p:cNvSpPr>
            <a:spLocks noChangeArrowheads="1"/>
          </p:cNvSpPr>
          <p:nvPr/>
        </p:nvSpPr>
        <p:spPr bwMode="gray">
          <a:xfrm>
            <a:off x="323528" y="1547359"/>
            <a:ext cx="8496944" cy="2131151"/>
          </a:xfrm>
          <a:prstGeom prst="roundRect">
            <a:avLst>
              <a:gd name="adj" fmla="val 166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anchor="ctr"/>
          <a:lstStyle/>
          <a:p>
            <a:pPr algn="just"/>
            <a:endParaRPr lang="zh-CN" altLang="zh-CN" dirty="0">
              <a:solidFill>
                <a:schemeClr val="tx1"/>
              </a:solidFill>
            </a:endParaRPr>
          </a:p>
        </p:txBody>
      </p:sp>
      <p:sp>
        <p:nvSpPr>
          <p:cNvPr id="48" name="日期占位符 3"/>
          <p:cNvSpPr>
            <a:spLocks noGrp="1"/>
          </p:cNvSpPr>
          <p:nvPr>
            <p:ph type="dt" sz="half" idx="10"/>
          </p:nvPr>
        </p:nvSpPr>
        <p:spPr>
          <a:xfrm>
            <a:off x="492125" y="6477422"/>
            <a:ext cx="2133600" cy="260350"/>
          </a:xfrm>
        </p:spPr>
        <p:txBody>
          <a:bodyPr/>
          <a:lstStyle/>
          <a:p>
            <a:fld id="{117975C8-DF45-45E3-AA3C-F90DBFC72A08}" type="datetime1">
              <a:rPr lang="zh-CN" altLang="en-US"/>
            </a:fld>
            <a:endParaRPr lang="en-US" altLang="zh-CN"/>
          </a:p>
        </p:txBody>
      </p:sp>
      <p:sp>
        <p:nvSpPr>
          <p:cNvPr id="49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59125" y="6477422"/>
            <a:ext cx="2895600" cy="260350"/>
          </a:xfrm>
        </p:spPr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5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88125" y="6477422"/>
            <a:ext cx="2133600" cy="260350"/>
          </a:xfrm>
        </p:spPr>
        <p:txBody>
          <a:bodyPr/>
          <a:lstStyle/>
          <a:p>
            <a:fld id="{1354BBE2-732C-4DE5-BDB6-2D89CE81D266}" type="slidenum">
              <a:rPr lang="zh-CN" altLang="en-US"/>
            </a:fld>
            <a:endParaRPr lang="en-US" altLang="zh-CN"/>
          </a:p>
        </p:txBody>
      </p:sp>
      <p:sp>
        <p:nvSpPr>
          <p:cNvPr id="65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软件生命周期</a:t>
            </a:r>
            <a:r>
              <a:rPr lang="zh-CN" altLang="en-US" dirty="0" smtClean="0">
                <a:solidFill>
                  <a:schemeClr val="tx1"/>
                </a:solidFill>
                <a:latin typeface="宋体" panose="02010600030101010101" pitchFamily="2" charset="-122"/>
              </a:rPr>
              <a:t> </a:t>
            </a:r>
            <a:endParaRPr lang="zh-CN" altLang="en-US" dirty="0">
              <a:solidFill>
                <a:schemeClr val="tx1"/>
              </a:solidFill>
              <a:latin typeface="宋体" panose="02010600030101010101" pitchFamily="2" charset="-122"/>
            </a:endParaRPr>
          </a:p>
        </p:txBody>
      </p:sp>
      <p:sp>
        <p:nvSpPr>
          <p:cNvPr id="65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99269" y="1628800"/>
            <a:ext cx="8229600" cy="1757363"/>
          </a:xfrm>
        </p:spPr>
        <p:txBody>
          <a:bodyPr/>
          <a:lstStyle/>
          <a:p>
            <a:pPr>
              <a:lnSpc>
                <a:spcPct val="115000"/>
              </a:lnSpc>
            </a:pPr>
            <a:r>
              <a:rPr lang="zh-CN" altLang="en-US" sz="2800" dirty="0" smtClean="0">
                <a:latin typeface="宋体" panose="02010600030101010101" pitchFamily="2" charset="-122"/>
              </a:rPr>
              <a:t>过程</a:t>
            </a:r>
            <a:r>
              <a:rPr lang="zh-CN" altLang="en-US" sz="2800" dirty="0">
                <a:latin typeface="宋体" panose="02010600030101010101" pitchFamily="2" charset="-122"/>
              </a:rPr>
              <a:t>管理主要采用的是一种“分而治之”的思想，即将整个软件的生命周期划分成</a:t>
            </a:r>
            <a:r>
              <a:rPr lang="zh-CN" altLang="en-US" sz="2800" dirty="0">
                <a:solidFill>
                  <a:srgbClr val="C00000"/>
                </a:solidFill>
                <a:latin typeface="宋体" panose="02010600030101010101" pitchFamily="2" charset="-122"/>
              </a:rPr>
              <a:t>软件定义、软件开发和运行维护</a:t>
            </a:r>
            <a:r>
              <a:rPr lang="zh-CN" altLang="en-US" sz="2800" dirty="0">
                <a:latin typeface="宋体" panose="02010600030101010101" pitchFamily="2" charset="-122"/>
              </a:rPr>
              <a:t>三个主要的时期，每个时期再细分为具体的阶段，分别对应明确的任务。</a:t>
            </a:r>
            <a:endParaRPr lang="zh-CN" altLang="en-US" sz="2800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可行性分析</a:t>
            </a:r>
            <a:r>
              <a:rPr lang="zh-CN" altLang="en-US" dirty="0"/>
              <a:t>与开发计划</a:t>
            </a:r>
            <a:endParaRPr lang="zh-CN" altLang="en-US" dirty="0"/>
          </a:p>
        </p:txBody>
      </p:sp>
      <p:sp>
        <p:nvSpPr>
          <p:cNvPr id="658434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609600" indent="-384175">
              <a:buFont typeface="Arial" panose="020B0604020202020204" pitchFamily="34" charset="0"/>
              <a:buAutoNum type="arabicPeriod"/>
            </a:pPr>
            <a:r>
              <a:rPr lang="zh-CN" altLang="en-US" sz="2400" dirty="0" smtClean="0"/>
              <a:t>目的：用</a:t>
            </a:r>
            <a:r>
              <a:rPr lang="zh-CN" altLang="en-US" sz="2400" dirty="0"/>
              <a:t>最小的代价在尽可能短的时间内确定该软件项目是否能够开发，是否值得开发，最后给决策者提供做与不做的依据</a:t>
            </a:r>
            <a:r>
              <a:rPr lang="zh-CN" altLang="en-US" sz="2400" dirty="0" smtClean="0"/>
              <a:t>。（</a:t>
            </a:r>
            <a:r>
              <a:rPr lang="zh-CN" altLang="en-US" sz="2400" dirty="0" smtClean="0">
                <a:solidFill>
                  <a:srgbClr val="C00000"/>
                </a:solidFill>
              </a:rPr>
              <a:t>较高层次的需求分析和设计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pPr marL="609600" indent="-384175">
              <a:buFont typeface="Arial" panose="020B0604020202020204" pitchFamily="34" charset="0"/>
              <a:buAutoNum type="arabicPeriod"/>
            </a:pPr>
            <a:r>
              <a:rPr lang="zh-CN" altLang="en-US" sz="2400" dirty="0"/>
              <a:t>任务：确定项目的规模和目标，确定项目的约束和限制</a:t>
            </a:r>
            <a:r>
              <a:rPr lang="zh-CN" altLang="en-US" sz="2400" dirty="0" smtClean="0"/>
              <a:t>；进行</a:t>
            </a:r>
            <a:r>
              <a:rPr lang="zh-CN" altLang="en-US" sz="2400" dirty="0"/>
              <a:t>简要的需求分析，抽象</a:t>
            </a:r>
            <a:r>
              <a:rPr lang="zh-CN" altLang="en-US" sz="2400" dirty="0" smtClean="0"/>
              <a:t>出逻辑</a:t>
            </a:r>
            <a:r>
              <a:rPr lang="zh-CN" altLang="en-US" sz="2400" dirty="0"/>
              <a:t>结构，建立逻辑模型</a:t>
            </a:r>
            <a:r>
              <a:rPr lang="zh-CN" altLang="en-US" sz="2400" dirty="0" smtClean="0"/>
              <a:t>；从</a:t>
            </a:r>
            <a:r>
              <a:rPr lang="zh-CN" altLang="en-US" sz="2400" dirty="0"/>
              <a:t>逻辑模型出发，经过压缩的设计，探索出若干种可供选择的主要解决</a:t>
            </a:r>
            <a:r>
              <a:rPr lang="zh-CN" altLang="en-US" sz="2400" dirty="0" smtClean="0"/>
              <a:t>办法。</a:t>
            </a:r>
            <a:endParaRPr lang="en-US" altLang="zh-CN" sz="2400" dirty="0" smtClean="0"/>
          </a:p>
          <a:p>
            <a:pPr marL="609600" indent="-384175">
              <a:buFont typeface="Arial" panose="020B0604020202020204" pitchFamily="34" charset="0"/>
              <a:buAutoNum type="arabicPeriod"/>
            </a:pPr>
            <a:r>
              <a:rPr lang="zh-CN" altLang="en-US" sz="2400" dirty="0" smtClean="0"/>
              <a:t>每</a:t>
            </a:r>
            <a:r>
              <a:rPr lang="zh-CN" altLang="en-US" sz="2400" dirty="0"/>
              <a:t>种解决方法都要从三方面研究它的可行性：</a:t>
            </a:r>
            <a:r>
              <a:rPr lang="zh-CN" altLang="en-US" sz="2400" dirty="0">
                <a:solidFill>
                  <a:srgbClr val="C00000"/>
                </a:solidFill>
              </a:rPr>
              <a:t>技术可行性、</a:t>
            </a:r>
            <a:r>
              <a:rPr lang="zh-CN" altLang="en-US" sz="2400" dirty="0" smtClean="0">
                <a:solidFill>
                  <a:srgbClr val="C00000"/>
                </a:solidFill>
              </a:rPr>
              <a:t>经济可行性</a:t>
            </a:r>
            <a:r>
              <a:rPr lang="zh-CN" altLang="en-US" sz="2400" dirty="0">
                <a:solidFill>
                  <a:srgbClr val="C00000"/>
                </a:solidFill>
              </a:rPr>
              <a:t>和社会可行性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 marL="609600" indent="-384175">
              <a:buFont typeface="Arial" panose="020B0604020202020204" pitchFamily="34" charset="0"/>
              <a:buAutoNum type="arabicPeriod"/>
            </a:pPr>
            <a:r>
              <a:rPr lang="zh-CN" altLang="en-US" sz="2400" dirty="0"/>
              <a:t>描述所提出的</a:t>
            </a:r>
            <a:r>
              <a:rPr lang="zh-CN" altLang="en-US" sz="2400" dirty="0">
                <a:solidFill>
                  <a:srgbClr val="FF0000"/>
                </a:solidFill>
              </a:rPr>
              <a:t>解决方案和方案的可行性</a:t>
            </a:r>
            <a:r>
              <a:rPr lang="zh-CN" altLang="en-US" sz="2400" dirty="0"/>
              <a:t>，并拟定</a:t>
            </a:r>
            <a:r>
              <a:rPr lang="zh-CN" altLang="en-US" sz="2400" dirty="0">
                <a:solidFill>
                  <a:srgbClr val="FF0000"/>
                </a:solidFill>
              </a:rPr>
              <a:t>开发计划</a:t>
            </a:r>
            <a:r>
              <a:rPr lang="zh-CN" altLang="en-US" sz="2400" dirty="0"/>
              <a:t>，</a:t>
            </a:r>
            <a:r>
              <a:rPr lang="zh-CN" altLang="en-US" sz="2400" dirty="0" smtClean="0"/>
              <a:t>包括对费用</a:t>
            </a:r>
            <a:r>
              <a:rPr lang="zh-CN" altLang="en-US" sz="2400" dirty="0"/>
              <a:t>、时间、进度、人员组织、</a:t>
            </a:r>
            <a:r>
              <a:rPr lang="zh-CN" altLang="en-US" sz="2400" dirty="0" smtClean="0"/>
              <a:t>硬件配置</a:t>
            </a:r>
            <a:r>
              <a:rPr lang="zh-CN" altLang="en-US" sz="2400" dirty="0"/>
              <a:t>、软件开发环境和运行</a:t>
            </a:r>
            <a:r>
              <a:rPr lang="zh-CN" altLang="en-US" sz="2400" dirty="0" smtClean="0"/>
              <a:t>环境配置</a:t>
            </a:r>
            <a:r>
              <a:rPr lang="zh-CN" altLang="en-US" sz="2400" dirty="0"/>
              <a:t>等进行说明和规划。</a:t>
            </a:r>
            <a:endParaRPr lang="zh-CN" altLang="en-US" sz="2400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4FF8-2E7C-42D9-96AE-598360F2E77E}" type="datetime1">
              <a:rPr lang="zh-CN" altLang="en-US"/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err="1"/>
              <a:t>大连理工大学软件学院</a:t>
            </a:r>
            <a:endParaRPr lang="en-US" altLang="zh-CN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B2C17-7ECA-4592-880F-4CFCA40AF12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需求分析</a:t>
            </a:r>
            <a:endParaRPr lang="zh-CN" altLang="en-US" dirty="0"/>
          </a:p>
        </p:txBody>
      </p:sp>
      <p:sp>
        <p:nvSpPr>
          <p:cNvPr id="659458" name="Rectangle 2"/>
          <p:cNvSpPr>
            <a:spLocks noGrp="1" noChangeArrowheads="1"/>
          </p:cNvSpPr>
          <p:nvPr>
            <p:ph idx="1"/>
          </p:nvPr>
        </p:nvSpPr>
        <p:spPr>
          <a:xfrm>
            <a:off x="611560" y="1672208"/>
            <a:ext cx="8003232" cy="4709120"/>
          </a:xfrm>
        </p:spPr>
        <p:txBody>
          <a:bodyPr/>
          <a:lstStyle/>
          <a:p>
            <a:pPr marL="552450" indent="-533400">
              <a:lnSpc>
                <a:spcPct val="110000"/>
              </a:lnSpc>
              <a:buFont typeface="+mj-lt"/>
              <a:buAutoNum type="arabicPeriod"/>
            </a:pPr>
            <a:r>
              <a:rPr lang="zh-CN" altLang="en-US" sz="2400" dirty="0" smtClean="0"/>
              <a:t>在</a:t>
            </a:r>
            <a:r>
              <a:rPr lang="zh-CN" altLang="en-US" sz="2400" dirty="0"/>
              <a:t>确定软件开发可行的情况下，对目标软件未来需要完成的功能进行的详细分析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 marL="552450" indent="-533400">
              <a:lnSpc>
                <a:spcPct val="110000"/>
              </a:lnSpc>
              <a:buFont typeface="+mj-lt"/>
              <a:buAutoNum type="arabicPeriod"/>
            </a:pPr>
            <a:r>
              <a:rPr lang="zh-CN" altLang="en-US" sz="2400" dirty="0" smtClean="0"/>
              <a:t>需求分析</a:t>
            </a:r>
            <a:r>
              <a:rPr lang="zh-CN" altLang="en-US" sz="2400" dirty="0"/>
              <a:t>是软件开发后续阶段的基础，直接关系到整个系统开发的成功与否。由于用户的需求随着项目的进展和理解处在不断的变化之中，</a:t>
            </a:r>
            <a:r>
              <a:rPr lang="zh-CN" altLang="en-US" sz="2400" dirty="0" smtClean="0"/>
              <a:t>应对需求进行</a:t>
            </a:r>
            <a:r>
              <a:rPr lang="zh-CN" altLang="en-US" sz="2400" dirty="0" smtClean="0">
                <a:solidFill>
                  <a:srgbClr val="C00000"/>
                </a:solidFill>
              </a:rPr>
              <a:t>变更</a:t>
            </a:r>
            <a:r>
              <a:rPr lang="zh-CN" altLang="en-US" sz="2400" dirty="0">
                <a:solidFill>
                  <a:srgbClr val="C00000"/>
                </a:solidFill>
              </a:rPr>
              <a:t>管理</a:t>
            </a:r>
            <a:r>
              <a:rPr lang="zh-CN" altLang="en-US" sz="2400" dirty="0"/>
              <a:t>。</a:t>
            </a:r>
            <a:endParaRPr lang="zh-CN" altLang="en-US" sz="2400" dirty="0"/>
          </a:p>
          <a:p>
            <a:pPr marL="552450" indent="-533400">
              <a:lnSpc>
                <a:spcPct val="110000"/>
              </a:lnSpc>
              <a:buFont typeface="Arial" panose="020B0604020202020204" pitchFamily="34" charset="0"/>
              <a:buAutoNum type="arabicPeriod"/>
            </a:pPr>
            <a:r>
              <a:rPr lang="zh-CN" altLang="en-US" sz="2400" dirty="0" smtClean="0"/>
              <a:t>应</a:t>
            </a:r>
            <a:r>
              <a:rPr lang="zh-CN" altLang="en-US" sz="2400" dirty="0"/>
              <a:t>充分理解和掌握用户对目标软件的期望，除</a:t>
            </a:r>
            <a:r>
              <a:rPr lang="zh-CN" altLang="en-US" sz="2400" dirty="0">
                <a:solidFill>
                  <a:srgbClr val="C00000"/>
                </a:solidFill>
              </a:rPr>
              <a:t>功能需求</a:t>
            </a:r>
            <a:r>
              <a:rPr lang="zh-CN" altLang="en-US" sz="2400" dirty="0"/>
              <a:t>外还要对系统设计有影响的</a:t>
            </a:r>
            <a:r>
              <a:rPr lang="zh-CN" altLang="en-US" sz="2400" dirty="0">
                <a:solidFill>
                  <a:srgbClr val="C00000"/>
                </a:solidFill>
              </a:rPr>
              <a:t>非功能性需求</a:t>
            </a:r>
            <a:r>
              <a:rPr lang="zh-CN" altLang="en-US" sz="2400" dirty="0"/>
              <a:t>加以识别和分析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 marL="552450" indent="-533400">
              <a:lnSpc>
                <a:spcPct val="110000"/>
              </a:lnSpc>
              <a:buFont typeface="Arial" panose="020B0604020202020204" pitchFamily="34" charset="0"/>
              <a:buAutoNum type="arabicPeriod"/>
            </a:pPr>
            <a:r>
              <a:rPr lang="zh-CN" altLang="en-US" sz="2400" dirty="0" smtClean="0"/>
              <a:t>需求分析</a:t>
            </a:r>
            <a:r>
              <a:rPr lang="zh-CN" altLang="en-US" sz="2400" dirty="0"/>
              <a:t>阶段的输出是一份“</a:t>
            </a:r>
            <a:r>
              <a:rPr lang="zh-CN" altLang="en-US" sz="2400" dirty="0">
                <a:solidFill>
                  <a:srgbClr val="C00000"/>
                </a:solidFill>
              </a:rPr>
              <a:t>需求规格（</a:t>
            </a:r>
            <a:r>
              <a:rPr lang="en-US" altLang="zh-CN" sz="2400" dirty="0">
                <a:solidFill>
                  <a:srgbClr val="C00000"/>
                </a:solidFill>
              </a:rPr>
              <a:t>Specification</a:t>
            </a:r>
            <a:r>
              <a:rPr lang="zh-CN" altLang="en-US" sz="2400" dirty="0">
                <a:solidFill>
                  <a:srgbClr val="C00000"/>
                </a:solidFill>
              </a:rPr>
              <a:t>）说明书</a:t>
            </a:r>
            <a:r>
              <a:rPr lang="zh-CN" altLang="en-US" sz="2400" dirty="0"/>
              <a:t>”的文档。</a:t>
            </a:r>
            <a:endParaRPr lang="zh-CN" altLang="en-US" sz="2400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0EFBC-59E0-41AC-A5DE-77D33F10E177}" type="datetime1">
              <a:rPr lang="zh-CN" altLang="en-US"/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D2068-A948-4A3C-993C-7B5F3A0FDCC1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软件设计</a:t>
            </a:r>
            <a:endParaRPr lang="zh-CN" altLang="en-US" dirty="0"/>
          </a:p>
        </p:txBody>
      </p:sp>
      <p:sp>
        <p:nvSpPr>
          <p:cNvPr id="661506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609600" indent="-609600">
              <a:lnSpc>
                <a:spcPct val="135000"/>
              </a:lnSpc>
              <a:buFont typeface="+mj-lt"/>
              <a:buAutoNum type="arabicPeriod"/>
            </a:pPr>
            <a:r>
              <a:rPr lang="zh-CN" altLang="en-US" sz="2400" dirty="0"/>
              <a:t>软件设计是在需求分析的基础上寻求系统求解的框架，如系统的架构设计、数据设计等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 marL="609600" indent="-609600">
              <a:lnSpc>
                <a:spcPct val="135000"/>
              </a:lnSpc>
              <a:buFont typeface="+mj-lt"/>
              <a:buAutoNum type="arabicPeriod"/>
            </a:pPr>
            <a:r>
              <a:rPr lang="zh-CN" altLang="en-US" sz="2400" dirty="0" smtClean="0"/>
              <a:t>软件</a:t>
            </a:r>
            <a:r>
              <a:rPr lang="zh-CN" altLang="en-US" sz="2400" dirty="0"/>
              <a:t>设计可分为</a:t>
            </a:r>
            <a:r>
              <a:rPr lang="zh-CN" altLang="en-US" sz="2400" dirty="0">
                <a:solidFill>
                  <a:srgbClr val="C00000"/>
                </a:solidFill>
              </a:rPr>
              <a:t>概要设计</a:t>
            </a:r>
            <a:r>
              <a:rPr lang="zh-CN" altLang="en-US" sz="2400" dirty="0"/>
              <a:t>和</a:t>
            </a:r>
            <a:r>
              <a:rPr lang="zh-CN" altLang="en-US" sz="2400" dirty="0">
                <a:solidFill>
                  <a:srgbClr val="C00000"/>
                </a:solidFill>
              </a:rPr>
              <a:t>详细设计</a:t>
            </a:r>
            <a:r>
              <a:rPr lang="zh-CN" altLang="en-US" sz="2400" dirty="0"/>
              <a:t>，此阶段的输出分别为“概要设计说明书”和“详细设计说明书”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 marL="609600" indent="-609600">
              <a:lnSpc>
                <a:spcPct val="135000"/>
              </a:lnSpc>
              <a:buFont typeface="+mj-lt"/>
              <a:buAutoNum type="arabicPeriod"/>
            </a:pPr>
            <a:r>
              <a:rPr lang="zh-CN" altLang="en-US" sz="2400" dirty="0" smtClean="0"/>
              <a:t>设计方案</a:t>
            </a:r>
            <a:r>
              <a:rPr lang="zh-CN" altLang="en-US" sz="2400" dirty="0"/>
              <a:t>是软件实现的蓝图，应综合考虑软件的性能、扩展、安全等因素，合理规划系统模块的结构，充分考虑未来变化的可能性并预留空间，</a:t>
            </a:r>
            <a:r>
              <a:rPr lang="zh-CN" altLang="en-US" sz="2400" dirty="0">
                <a:solidFill>
                  <a:srgbClr val="FF0000"/>
                </a:solidFill>
              </a:rPr>
              <a:t>尽可能保证系统设计结构在整体上的稳定性</a:t>
            </a:r>
            <a:r>
              <a:rPr lang="zh-CN" altLang="en-US" sz="2400" dirty="0"/>
              <a:t>。</a:t>
            </a:r>
            <a:endParaRPr lang="zh-CN" altLang="en-US" sz="2000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3FE15-C338-425B-9A20-7C064C244942}" type="datetime1">
              <a:rPr lang="zh-CN" altLang="en-US"/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大连理工大学软件学院</a:t>
            </a:r>
            <a:endParaRPr lang="en-US" altLang="zh-CN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006C0-B220-4BD2-B87D-65F671A18F3D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程序编码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96240"/>
            <a:r>
              <a:rPr lang="zh-CN" altLang="en-US" dirty="0"/>
              <a:t>此阶段是将软件设计的结果翻译成某种计算机语言实现的程序代码</a:t>
            </a:r>
            <a:r>
              <a:rPr lang="zh-CN" altLang="en-US" dirty="0" smtClean="0"/>
              <a:t>。</a:t>
            </a:r>
            <a:r>
              <a:rPr lang="en-US" altLang="zh-CN" dirty="0" smtClean="0"/>
              <a:t>(</a:t>
            </a:r>
            <a:r>
              <a:rPr lang="zh-CN" altLang="zh-CN" dirty="0" smtClean="0">
                <a:solidFill>
                  <a:srgbClr val="FF0000"/>
                </a:solidFill>
              </a:rPr>
              <a:t>要忠于设计</a:t>
            </a:r>
            <a:r>
              <a:rPr lang="en-US" altLang="zh-CN" dirty="0" smtClean="0"/>
              <a:t>)</a:t>
            </a:r>
            <a:endParaRPr lang="en-US" altLang="zh-CN" dirty="0" smtClean="0"/>
          </a:p>
          <a:p>
            <a:pPr indent="-396240"/>
            <a:r>
              <a:rPr lang="zh-CN" altLang="en-US" dirty="0" smtClean="0"/>
              <a:t>在</a:t>
            </a:r>
            <a:r>
              <a:rPr lang="zh-CN" altLang="en-US" dirty="0"/>
              <a:t>程序编码中必须要制定统一的如何编码的标准规范，尽量提高程序的可读性、易维护性，提高程序的运行效率。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3A57-D589-4FD1-AB9A-6B028753DD88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大连理工大学软件学院</a:t>
            </a: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149F-95AC-4F65-ACDC-7659C37B20A4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定义设计方案">
      <a:majorFont>
        <a:latin typeface="Tahoma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ko-KR" altLang="en-US" sz="2800" b="1" i="0" u="none" strike="noStrike" cap="none" normalizeH="0" baseline="0" smtClean="0">
            <a:ln>
              <a:noFill/>
            </a:ln>
            <a:solidFill>
              <a:srgbClr val="660066"/>
            </a:solidFill>
            <a:effectLst/>
            <a:latin typeface="Tahoma" panose="020B060403050404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ko-KR" altLang="en-US" sz="2800" b="1" i="0" u="none" strike="noStrike" cap="none" normalizeH="0" baseline="0" smtClean="0">
            <a:ln>
              <a:noFill/>
            </a:ln>
            <a:solidFill>
              <a:srgbClr val="660066"/>
            </a:solidFill>
            <a:effectLst/>
            <a:latin typeface="Tahoma" panose="020B060403050404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Fan</Template>
  <TotalTime>0</TotalTime>
  <Words>4978</Words>
  <Application>WPS 演示</Application>
  <PresentationFormat>全屏显示(4:3)</PresentationFormat>
  <Paragraphs>507</Paragraphs>
  <Slides>38</Slides>
  <Notes>10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38</vt:i4>
      </vt:variant>
    </vt:vector>
  </HeadingPairs>
  <TitlesOfParts>
    <vt:vector size="52" baseType="lpstr">
      <vt:lpstr>Arial</vt:lpstr>
      <vt:lpstr>宋体</vt:lpstr>
      <vt:lpstr>Wingdings</vt:lpstr>
      <vt:lpstr>Tahoma</vt:lpstr>
      <vt:lpstr>굴림</vt:lpstr>
      <vt:lpstr>Times New Roman</vt:lpstr>
      <vt:lpstr>Times</vt:lpstr>
      <vt:lpstr>黑体</vt:lpstr>
      <vt:lpstr>微软雅黑</vt:lpstr>
      <vt:lpstr>Arial Unicode MS</vt:lpstr>
      <vt:lpstr>Malgun Gothic</vt:lpstr>
      <vt:lpstr>Verdana</vt:lpstr>
      <vt:lpstr>Tahoma</vt:lpstr>
      <vt:lpstr>自定义设计方案</vt:lpstr>
      <vt:lpstr>软件工程</vt:lpstr>
      <vt:lpstr>第2章 软件开发过程 </vt:lpstr>
      <vt:lpstr>软件生命周期与开发过程</vt:lpstr>
      <vt:lpstr>软件过程与生命周期</vt:lpstr>
      <vt:lpstr>软件生命周期 </vt:lpstr>
      <vt:lpstr>可行性分析与开发计划</vt:lpstr>
      <vt:lpstr>需求分析</vt:lpstr>
      <vt:lpstr>软件设计</vt:lpstr>
      <vt:lpstr>程序编码</vt:lpstr>
      <vt:lpstr>软件测试</vt:lpstr>
      <vt:lpstr>软件维护</vt:lpstr>
      <vt:lpstr>传统生命周期模型</vt:lpstr>
      <vt:lpstr>瀑布模型 </vt:lpstr>
      <vt:lpstr>PowerPoint 演示文稿</vt:lpstr>
      <vt:lpstr>瀑布模型的问题</vt:lpstr>
      <vt:lpstr>实际瀑布模型</vt:lpstr>
      <vt:lpstr>快速原型模型</vt:lpstr>
      <vt:lpstr>PowerPoint 演示文稿</vt:lpstr>
      <vt:lpstr>快速原型模型的特点</vt:lpstr>
      <vt:lpstr>快速原型的问题</vt:lpstr>
      <vt:lpstr>增量模型</vt:lpstr>
      <vt:lpstr>PowerPoint 演示文稿</vt:lpstr>
      <vt:lpstr>螺旋模型</vt:lpstr>
      <vt:lpstr>PowerPoint 演示文稿</vt:lpstr>
      <vt:lpstr>PowerPoint 演示文稿</vt:lpstr>
      <vt:lpstr>喷泉模型</vt:lpstr>
      <vt:lpstr>PowerPoint 演示文稿</vt:lpstr>
      <vt:lpstr>敏捷软件开发</vt:lpstr>
      <vt:lpstr>增量的开发方式</vt:lpstr>
      <vt:lpstr>迭代的开发方式</vt:lpstr>
      <vt:lpstr>敏捷的优势</vt:lpstr>
      <vt:lpstr>极限编程（XP）</vt:lpstr>
      <vt:lpstr>原则与做法</vt:lpstr>
      <vt:lpstr>SCRUM过程</vt:lpstr>
      <vt:lpstr>SCRUM角色</vt:lpstr>
      <vt:lpstr>DevOps过程</vt:lpstr>
      <vt:lpstr>DevOps过程</vt:lpstr>
      <vt:lpstr>作业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软件开发过程</dc:title>
  <dc:creator>Yong PIAO</dc:creator>
  <cp:lastModifiedBy>eric_piao@163.com</cp:lastModifiedBy>
  <cp:revision>477</cp:revision>
  <dcterms:created xsi:type="dcterms:W3CDTF">2001-07-18T23:57:00Z</dcterms:created>
  <dcterms:modified xsi:type="dcterms:W3CDTF">2019-09-17T07:33:10Z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2052-11.1.0.9022</vt:lpwstr>
  </property>
</Properties>
</file>

<file path=docProps/thumbnail.jpeg>
</file>